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28.xml" ContentType="application/vnd.openxmlformats-officedocument.presentationml.slide+xml"/>
  <Override PartName="/ppt/slides/slide37.xml" ContentType="application/vnd.openxmlformats-officedocument.presentationml.slide+xml"/>
  <Override PartName="/ppt/slides/slide9.xml" ContentType="application/vnd.openxmlformats-officedocument.presentationml.slide+xml"/>
  <Override PartName="/ppt/slideMasters/slideMaster7.xml" ContentType="application/vnd.openxmlformats-officedocument.presentationml.slideMaster+xml"/>
  <Override PartName="/ppt/slides/slide47.xml" ContentType="application/vnd.openxmlformats-officedocument.presentationml.slide+xml"/>
  <Override PartName="/ppt/notesMasters/notesMaster1.xml" ContentType="application/vnd.openxmlformats-officedocument.presentationml.notesMaster+xml"/>
  <Override PartName="/ppt/slideLayouts/slideLayout15.xml" ContentType="application/vnd.openxmlformats-officedocument.presentationml.slideLayout+xml"/>
  <Override PartName="/ppt/theme/theme1.xml" ContentType="application/vnd.openxmlformats-officedocument.theme+xml"/>
  <Override PartName="/ppt/notesSlides/notesSlide2.xml" ContentType="application/vnd.openxmlformats-officedocument.presentationml.notesSlide+xml"/>
  <Override PartName="/ppt/slideLayouts/slideLayout24.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Default Extension="jpeg" ContentType="image/jpeg"/>
  <Override PartName="/ppt/notesSlides/notesSlide11.xml" ContentType="application/vnd.openxmlformats-officedocument.presentationml.notesSlide+xml"/>
  <Override PartName="/ppt/theme/theme12.xml" ContentType="application/vnd.openxmlformats-officedocument.them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slideLayouts/slideLayout49.xml" ContentType="application/vnd.openxmlformats-officedocument.presentationml.slideLayout+xml"/>
  <Override PartName="/ppt/slideMasters/slideMaster13.xml" ContentType="application/vnd.openxmlformats-officedocument.presentationml.slideMaster+xml"/>
  <Override PartName="/ppt/slides/slide4.xml" ContentType="application/vnd.openxmlformats-officedocument.presentationml.slide+xml"/>
  <Override PartName="/ppt/slides/slide32.xml" ContentType="application/vnd.openxmlformats-officedocument.presentationml.slide+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s/slide42.xml" ContentType="application/vnd.openxmlformats-officedocument.presentationml.slide+xml"/>
  <Override PartName="/ppt/notesSlides/notesSlide17.xml" ContentType="application/vnd.openxmlformats-officedocument.presentationml.notesSlide+xml"/>
  <Override PartName="/ppt/slides/slide19.xml" ContentType="application/vnd.openxmlformats-officedocument.presentationml.slide+xml"/>
  <Override PartName="/ppt/slideLayouts/slideLayout10.xml" ContentType="application/vnd.openxmlformats-officedocument.presentationml.slideLayout+xml"/>
  <Override PartName="/ppt/slides/slide29.xml" ContentType="application/vnd.openxmlformats-officedocument.presentationml.slide+xml"/>
  <Override PartName="/ppt/slides/slide38.xml" ContentType="application/vnd.openxmlformats-officedocument.presentationml.slide+xml"/>
  <Override PartName="/ppt/slideMasters/slideMaster8.xml" ContentType="application/vnd.openxmlformats-officedocument.presentationml.slideMaster+xml"/>
  <Override PartName="/ppt/slides/slide48.xml" ContentType="application/vnd.openxmlformats-officedocument.presentationml.slide+xml"/>
  <Override PartName="/ppt/slideLayouts/slideLayout16.xml" ContentType="application/vnd.openxmlformats-officedocument.presentationml.slideLayout+xml"/>
  <Override PartName="/ppt/theme/theme2.xml" ContentType="application/vnd.openxmlformats-officedocument.theme+xml"/>
  <Override PartName="/ppt/notesSlides/notesSlide3.xml" ContentType="application/vnd.openxmlformats-officedocument.presentationml.notesSlide+xml"/>
  <Override PartName="/ppt/slideLayouts/slideLayout25.xml" ContentType="application/vnd.openxmlformats-officedocument.presentationml.slideLayout+xml"/>
  <Default Extension="emf" ContentType="image/x-emf"/>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theme/theme13.xml" ContentType="application/vnd.openxmlformats-officedocument.them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slides/slide33.xml" ContentType="application/vnd.openxmlformats-officedocument.presentationml.slide+xml"/>
  <Override PartName="/ppt/comments/comment1.xml" ContentType="application/vnd.openxmlformats-officedocument.presentationml.comments+xml"/>
  <Override PartName="/ppt/slideMasters/slideMaster14.xml" ContentType="application/vnd.openxmlformats-officedocument.presentationml.slideMaster+xml"/>
  <Override PartName="/ppt/slideLayouts/slideLayout6.xml" ContentType="application/vnd.openxmlformats-officedocument.presentationml.slideLayout+xml"/>
  <Override PartName="/ppt/slideMasters/slideMaster3.xml" ContentType="application/vnd.openxmlformats-officedocument.presentationml.slideMaster+xml"/>
  <Override PartName="/ppt/slides/slide43.xml" ContentType="application/vnd.openxmlformats-officedocument.presentationml.slide+xml"/>
  <Override PartName="/ppt/slides/slide5.xml" ContentType="application/vnd.openxmlformats-officedocument.presentationml.slide+xml"/>
  <Default Extension="xml" ContentType="application/xml"/>
  <Override PartName="/ppt/tableStyles.xml" ContentType="application/vnd.openxmlformats-officedocument.presentationml.tableStyles+xml"/>
  <Override PartName="/ppt/notesSlides/notesSlide18.xml" ContentType="application/vnd.openxmlformats-officedocument.presentationml.notesSlide+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app.xml" ContentType="application/vnd.openxmlformats-officedocument.extended-properties+xml"/>
  <Override PartName="/ppt/slides/slide39.xml" ContentType="application/vnd.openxmlformats-officedocument.presentationml.slide+xml"/>
  <Override PartName="/ppt/slideLayouts/slideLayout30.xml" ContentType="application/vnd.openxmlformats-officedocument.presentationml.slideLayout+xml"/>
  <Override PartName="/ppt/slideMasters/slideMaster9.xml" ContentType="application/vnd.openxmlformats-officedocument.presentationml.slideMaster+xml"/>
  <Override PartName="/docProps/core.xml" ContentType="application/vnd.openxmlformats-package.core-properties+xml"/>
  <Override PartName="/ppt/slideLayouts/slideLayout17.xml" ContentType="application/vnd.openxmlformats-officedocument.presentationml.slideLayout+xml"/>
  <Override PartName="/ppt/theme/theme3.xml" ContentType="application/vnd.openxmlformats-officedocument.theme+xml"/>
  <Override PartName="/ppt/notesSlides/notesSlide4.xml" ContentType="application/vnd.openxmlformats-officedocument.presentationml.notesSlide+xml"/>
  <Override PartName="/ppt/slideLayouts/slideLayout26.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1.xml" ContentType="application/vnd.openxmlformats-officedocument.presentationml.slideLayout+xml"/>
  <Override PartName="/ppt/theme/theme9.xml" ContentType="application/vnd.openxmlformats-officedocument.them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theme/theme14.xml" ContentType="application/vnd.openxmlformats-officedocument.theme+xml"/>
  <Override PartName="/ppt/notesSlides/notesSlide23.xml" ContentType="application/vnd.openxmlformats-officedocument.presentationml.notesSlide+xml"/>
  <Override PartName="/ppt/slides/slide25.xml" ContentType="application/vnd.openxmlformats-officedocument.presentationml.slide+xml"/>
  <Override PartName="/ppt/slides/slide34.xml" ContentType="application/vnd.openxmlformats-officedocument.presentationml.slide+xml"/>
  <Override PartName="/ppt/slideMasters/slideMaster15.xml" ContentType="application/vnd.openxmlformats-officedocument.presentationml.slideMaster+xml"/>
  <Override PartName="/ppt/slides/slide6.xml" ContentType="application/vnd.openxmlformats-officedocument.presentationml.slide+xml"/>
  <Override PartName="/ppt/slideLayouts/slideLayout7.xml" ContentType="application/vnd.openxmlformats-officedocument.presentationml.slideLayout+xml"/>
  <Override PartName="/ppt/slideMasters/slideMaster4.xml" ContentType="application/vnd.openxmlformats-officedocument.presentationml.slideMaster+xml"/>
  <Override PartName="/ppt/slides/slide44.xml" ContentType="application/vnd.openxmlformats-officedocument.presentationml.slide+xml"/>
  <Default Extension="png" ContentType="image/png"/>
  <Override PartName="/ppt/notesSlides/notesSlide19.xml" ContentType="application/vnd.openxmlformats-officedocument.presentationml.notes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notesSlides/notesSlide5.xml" ContentType="application/vnd.openxmlformats-officedocument.presentationml.notesSlide+xml"/>
  <Override PartName="/ppt/slideLayouts/slideLayout27.xml" ContentType="application/vnd.openxmlformats-officedocument.presentationml.slideLayout+xml"/>
  <Override PartName="/ppt/slides/slide10.xml" ContentType="application/vnd.openxmlformats-officedocument.presentationml.slide+xml"/>
  <Override PartName="/ppt/commentAuthors.xml" ContentType="application/vnd.openxmlformats-officedocument.presentationml.commentAuthors+xml"/>
  <Override PartName="/ppt/slideLayouts/slideLayout37.xml" ContentType="application/vnd.openxmlformats-officedocument.presentationml.slideLayout+xml"/>
  <Override PartName="/ppt/slides/slide20.xml" ContentType="application/vnd.openxmlformats-officedocument.presentationml.slide+xml"/>
  <Override PartName="/ppt/slideLayouts/slideLayout46.xml" ContentType="application/vnd.openxmlformats-officedocument.presentationml.slideLayout+xml"/>
  <Override PartName="/ppt/slideMasters/slideMaster10.xml" ContentType="application/vnd.openxmlformats-officedocument.presentationml.slideMaster+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theme/theme15.xml" ContentType="application/vnd.openxmlformats-officedocument.theme+xml"/>
  <Override PartName="/ppt/viewProps.xml" ContentType="application/vnd.openxmlformats-officedocument.presentationml.viewProps+xml"/>
  <Override PartName="/ppt/notesSlides/notesSlide24.xml" ContentType="application/vnd.openxmlformats-officedocument.presentationml.notesSlide+xml"/>
  <Default Extension="rels" ContentType="application/vnd.openxmlformats-package.relationships+xml"/>
  <Override PartName="/ppt/slides/slide26.xml" ContentType="application/vnd.openxmlformats-officedocument.presentationml.slide+xml"/>
  <Override PartName="/ppt/slides/slide35.xml" ContentType="application/vnd.openxmlformats-officedocument.presentationml.slide+xml"/>
  <Override PartName="/ppt/slides/slide7.xml" ContentType="application/vnd.openxmlformats-officedocument.presentationml.slide+xml"/>
  <Override PartName="/ppt/slideLayouts/slideLayout8.xml" ContentType="application/vnd.openxmlformats-officedocument.presentationml.slideLayout+xml"/>
  <Override PartName="/ppt/slideMasters/slideMaster5.xml" ContentType="application/vnd.openxmlformats-officedocument.presentationml.slideMaster+xml"/>
  <Override PartName="/ppt/slides/slide45.xml" ContentType="application/vnd.openxmlformats-officedocument.presentationml.slide+xml"/>
  <Override PartName="/ppt/slideLayouts/slideLayout13.xml" ContentType="application/vnd.openxmlformats-officedocument.presentationml.slideLayout+xml"/>
  <Override PartName="/ppt/presProps.xml" ContentType="application/vnd.openxmlformats-officedocument.presentationml.presProps+xml"/>
  <Override PartName="/ppt/slideLayouts/slideLayout22.xml" ContentType="application/vnd.openxmlformats-officedocument.presentationml.slideLayout+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6.xml" ContentType="application/vnd.openxmlformats-officedocument.presentationml.notesSlide+xml"/>
  <Override PartName="/ppt/slideLayouts/slideLayout28.xml" ContentType="application/vnd.openxmlformats-officedocument.presentationml.slideLayout+xml"/>
  <Override PartName="/ppt/notesSlides/notesSlide10.xml" ContentType="application/vnd.openxmlformats-officedocument.presentationml.notesSlide+xml"/>
  <Override PartName="/ppt/slides/slide11.xml" ContentType="application/vnd.openxmlformats-officedocument.presentationml.slide+xml"/>
  <Override PartName="/ppt/theme/theme10.xml" ContentType="application/vnd.openxmlformats-officedocument.theme+xml"/>
  <Override PartName="/ppt/slideLayouts/slideLayout38.xml" ContentType="application/vnd.openxmlformats-officedocument.presentationml.slideLayout+xml"/>
  <Override PartName="/ppt/slides/slide21.xml" ContentType="application/vnd.openxmlformats-officedocument.presentationml.slide+xml"/>
  <Override PartName="/ppt/slideLayouts/slideLayout47.xml" ContentType="application/vnd.openxmlformats-officedocument.presentationml.slideLayout+xml"/>
  <Override PartName="/ppt/slides/slide30.xml" ContentType="application/vnd.openxmlformats-officedocument.presentationml.slide+xml"/>
  <Override PartName="/ppt/slideMasters/slideMaster11.xml" ContentType="application/vnd.openxmlformats-officedocument.presentationml.slideMaster+xml"/>
  <Override PartName="/ppt/slides/slide2.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theme/theme16.xml" ContentType="application/vnd.openxmlformats-officedocument.them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slides/slide3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Masters/slideMaster6.xml" ContentType="application/vnd.openxmlformats-officedocument.presentationml.slideMaster+xml"/>
  <Override PartName="/ppt/slides/slide46.xml" ContentType="application/vnd.openxmlformats-officedocument.presentationml.slide+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notesSlides/notesSlide7.xml" ContentType="application/vnd.openxmlformats-officedocument.presentationml.notesSlide+xml"/>
  <Override PartName="/ppt/slideLayouts/slideLayout29.xml" ContentType="application/vnd.openxmlformats-officedocument.presentationml.slideLayout+xml"/>
  <Override PartName="/ppt/slides/slide12.xml" ContentType="application/vnd.openxmlformats-officedocument.presentationml.slide+xml"/>
  <Override PartName="/ppt/theme/theme11.xml" ContentType="application/vnd.openxmlformats-officedocument.theme+xml"/>
  <Override PartName="/ppt/slideLayouts/slideLayout39.xml" ContentType="application/vnd.openxmlformats-officedocument.presentationml.slideLayout+xml"/>
  <Override PartName="/ppt/notesSlides/notesSlide20.xml" ContentType="application/vnd.openxmlformats-officedocument.presentationml.notesSlide+xml"/>
  <Override PartName="/ppt/slides/slide22.xml" ContentType="application/vnd.openxmlformats-officedocument.presentationml.slide+xml"/>
  <Override PartName="/ppt/slideLayouts/slideLayout48.xml" ContentType="application/vnd.openxmlformats-officedocument.presentationml.slideLayout+xml"/>
  <Override PartName="/ppt/slides/slide31.xml" ContentType="application/vnd.openxmlformats-officedocument.presentationml.slide+xml"/>
  <Override PartName="/ppt/slides/slide3.xml" ContentType="application/vnd.openxmlformats-officedocument.presentationml.slide+xml"/>
  <Override PartName="/ppt/slideMasters/slideMaster12.xml" ContentType="application/vnd.openxmlformats-officedocument.presentationml.slideMaster+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 r:id="rId2"/>
    <p:sldMasterId r:id="rId3"/>
    <p:sldMasterId r:id="rId4"/>
    <p:sldMasterId r:id="rId5"/>
    <p:sldMasterId r:id="rId6"/>
    <p:sldMasterId r:id="rId7"/>
    <p:sldMasterId r:id="rId8"/>
    <p:sldMasterId r:id="rId9"/>
    <p:sldMasterId r:id="rId10"/>
    <p:sldMasterId r:id="rId11"/>
    <p:sldMasterId r:id="rId12"/>
    <p:sldMasterId r:id="rId13"/>
    <p:sldMasterId r:id="rId14"/>
    <p:sldMasterId r:id="rId15"/>
  </p:sldMasterIdLst>
  <p:notesMasterIdLst>
    <p:notesMasterId r:id="rId64"/>
  </p:notesMasterIdLst>
  <p:sldIdLst>
    <p:sldId id="306" r:id="rId16"/>
    <p:sldId id="307" r:id="rId17"/>
    <p:sldId id="308" r:id="rId18"/>
    <p:sldId id="309" r:id="rId19"/>
    <p:sldId id="310" r:id="rId20"/>
    <p:sldId id="311" r:id="rId21"/>
    <p:sldId id="312" r:id="rId22"/>
    <p:sldId id="313" r:id="rId23"/>
    <p:sldId id="314" r:id="rId24"/>
    <p:sldId id="315" r:id="rId25"/>
    <p:sldId id="256" r:id="rId26"/>
    <p:sldId id="257" r:id="rId27"/>
    <p:sldId id="270" r:id="rId28"/>
    <p:sldId id="269" r:id="rId29"/>
    <p:sldId id="271" r:id="rId30"/>
    <p:sldId id="280" r:id="rId31"/>
    <p:sldId id="264" r:id="rId32"/>
    <p:sldId id="273" r:id="rId33"/>
    <p:sldId id="266" r:id="rId34"/>
    <p:sldId id="267" r:id="rId35"/>
    <p:sldId id="274" r:id="rId36"/>
    <p:sldId id="261" r:id="rId37"/>
    <p:sldId id="281" r:id="rId38"/>
    <p:sldId id="275" r:id="rId39"/>
    <p:sldId id="276" r:id="rId40"/>
    <p:sldId id="277" r:id="rId41"/>
    <p:sldId id="278" r:id="rId42"/>
    <p:sldId id="279" r:id="rId43"/>
    <p:sldId id="282" r:id="rId44"/>
    <p:sldId id="283" r:id="rId45"/>
    <p:sldId id="284" r:id="rId46"/>
    <p:sldId id="285" r:id="rId47"/>
    <p:sldId id="286" r:id="rId48"/>
    <p:sldId id="287" r:id="rId49"/>
    <p:sldId id="288" r:id="rId50"/>
    <p:sldId id="289" r:id="rId51"/>
    <p:sldId id="290" r:id="rId52"/>
    <p:sldId id="291" r:id="rId53"/>
    <p:sldId id="292" r:id="rId54"/>
    <p:sldId id="293" r:id="rId55"/>
    <p:sldId id="294" r:id="rId56"/>
    <p:sldId id="295" r:id="rId57"/>
    <p:sldId id="296" r:id="rId58"/>
    <p:sldId id="297" r:id="rId59"/>
    <p:sldId id="298" r:id="rId60"/>
    <p:sldId id="299" r:id="rId61"/>
    <p:sldId id="300" r:id="rId62"/>
    <p:sldId id="305" r:id="rId6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Bell Adam (Heat &amp; Industry)" initials="BA(&amp;I" lastIdx="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B3AA7E"/>
    <a:srgbClr val="00AEEF"/>
    <a:srgbClr val="7B7979"/>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8542" autoAdjust="0"/>
    <p:restoredTop sz="94660"/>
  </p:normalViewPr>
  <p:slideViewPr>
    <p:cSldViewPr>
      <p:cViewPr>
        <p:scale>
          <a:sx n="100" d="100"/>
          <a:sy n="100" d="100"/>
        </p:scale>
        <p:origin x="-3168" y="-968"/>
      </p:cViewPr>
      <p:guideLst>
        <p:guide orient="horz" pos="164"/>
        <p:guide pos="567"/>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 Target="slides/slide1.xml"/><Relationship Id="rId17" Type="http://schemas.openxmlformats.org/officeDocument/2006/relationships/slide" Target="slides/slide2.xml"/><Relationship Id="rId18" Type="http://schemas.openxmlformats.org/officeDocument/2006/relationships/slide" Target="slides/slide3.xml"/><Relationship Id="rId19" Type="http://schemas.openxmlformats.org/officeDocument/2006/relationships/slide" Target="slides/slide4.xml"/><Relationship Id="rId63" Type="http://schemas.openxmlformats.org/officeDocument/2006/relationships/slide" Target="slides/slide48.xml"/><Relationship Id="rId64" Type="http://schemas.openxmlformats.org/officeDocument/2006/relationships/notesMaster" Target="notesMasters/notesMaster1.xml"/><Relationship Id="rId65" Type="http://schemas.openxmlformats.org/officeDocument/2006/relationships/printerSettings" Target="printerSettings/printerSettings1.bin"/><Relationship Id="rId66" Type="http://schemas.openxmlformats.org/officeDocument/2006/relationships/commentAuthors" Target="commentAuthors.xml"/><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35.xml"/><Relationship Id="rId51" Type="http://schemas.openxmlformats.org/officeDocument/2006/relationships/slide" Target="slides/slide36.xml"/><Relationship Id="rId52" Type="http://schemas.openxmlformats.org/officeDocument/2006/relationships/slide" Target="slides/slide37.xml"/><Relationship Id="rId53" Type="http://schemas.openxmlformats.org/officeDocument/2006/relationships/slide" Target="slides/slide38.xml"/><Relationship Id="rId54" Type="http://schemas.openxmlformats.org/officeDocument/2006/relationships/slide" Target="slides/slide39.xml"/><Relationship Id="rId55" Type="http://schemas.openxmlformats.org/officeDocument/2006/relationships/slide" Target="slides/slide40.xml"/><Relationship Id="rId56" Type="http://schemas.openxmlformats.org/officeDocument/2006/relationships/slide" Target="slides/slide41.xml"/><Relationship Id="rId57" Type="http://schemas.openxmlformats.org/officeDocument/2006/relationships/slide" Target="slides/slide42.xml"/><Relationship Id="rId58" Type="http://schemas.openxmlformats.org/officeDocument/2006/relationships/slide" Target="slides/slide43.xml"/><Relationship Id="rId59" Type="http://schemas.openxmlformats.org/officeDocument/2006/relationships/slide" Target="slides/slide44.xml"/><Relationship Id="rId40" Type="http://schemas.openxmlformats.org/officeDocument/2006/relationships/slide" Target="slides/slide25.xml"/><Relationship Id="rId41" Type="http://schemas.openxmlformats.org/officeDocument/2006/relationships/slide" Target="slides/slide26.xml"/><Relationship Id="rId42" Type="http://schemas.openxmlformats.org/officeDocument/2006/relationships/slide" Target="slides/slide27.xml"/><Relationship Id="rId43" Type="http://schemas.openxmlformats.org/officeDocument/2006/relationships/slide" Target="slides/slide28.xml"/><Relationship Id="rId44" Type="http://schemas.openxmlformats.org/officeDocument/2006/relationships/slide" Target="slides/slide29.xml"/><Relationship Id="rId45" Type="http://schemas.openxmlformats.org/officeDocument/2006/relationships/slide" Target="slides/slide30.xml"/><Relationship Id="rId46" Type="http://schemas.openxmlformats.org/officeDocument/2006/relationships/slide" Target="slides/slide31.xml"/><Relationship Id="rId47" Type="http://schemas.openxmlformats.org/officeDocument/2006/relationships/slide" Target="slides/slide32.xml"/><Relationship Id="rId48" Type="http://schemas.openxmlformats.org/officeDocument/2006/relationships/slide" Target="slides/slide33.xml"/><Relationship Id="rId49" Type="http://schemas.openxmlformats.org/officeDocument/2006/relationships/slide" Target="slides/slide3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5.xml"/><Relationship Id="rId31" Type="http://schemas.openxmlformats.org/officeDocument/2006/relationships/slide" Target="slides/slide16.xml"/><Relationship Id="rId32" Type="http://schemas.openxmlformats.org/officeDocument/2006/relationships/slide" Target="slides/slide17.xml"/><Relationship Id="rId33" Type="http://schemas.openxmlformats.org/officeDocument/2006/relationships/slide" Target="slides/slide18.xml"/><Relationship Id="rId34" Type="http://schemas.openxmlformats.org/officeDocument/2006/relationships/slide" Target="slides/slide19.xml"/><Relationship Id="rId35" Type="http://schemas.openxmlformats.org/officeDocument/2006/relationships/slide" Target="slides/slide20.xml"/><Relationship Id="rId36" Type="http://schemas.openxmlformats.org/officeDocument/2006/relationships/slide" Target="slides/slide21.xml"/><Relationship Id="rId37" Type="http://schemas.openxmlformats.org/officeDocument/2006/relationships/slide" Target="slides/slide22.xml"/><Relationship Id="rId38" Type="http://schemas.openxmlformats.org/officeDocument/2006/relationships/slide" Target="slides/slide23.xml"/><Relationship Id="rId39" Type="http://schemas.openxmlformats.org/officeDocument/2006/relationships/slide" Target="slides/slide24.xml"/><Relationship Id="rId70" Type="http://schemas.openxmlformats.org/officeDocument/2006/relationships/tableStyles" Target="tableStyles.xml"/><Relationship Id="rId20" Type="http://schemas.openxmlformats.org/officeDocument/2006/relationships/slide" Target="slides/slide5.xml"/><Relationship Id="rId21" Type="http://schemas.openxmlformats.org/officeDocument/2006/relationships/slide" Target="slides/slide6.xml"/><Relationship Id="rId22" Type="http://schemas.openxmlformats.org/officeDocument/2006/relationships/slide" Target="slides/slide7.xml"/><Relationship Id="rId23" Type="http://schemas.openxmlformats.org/officeDocument/2006/relationships/slide" Target="slides/slide8.xml"/><Relationship Id="rId24" Type="http://schemas.openxmlformats.org/officeDocument/2006/relationships/slide" Target="slides/slide9.xml"/><Relationship Id="rId25" Type="http://schemas.openxmlformats.org/officeDocument/2006/relationships/slide" Target="slides/slide10.xml"/><Relationship Id="rId26" Type="http://schemas.openxmlformats.org/officeDocument/2006/relationships/slide" Target="slides/slide11.xml"/><Relationship Id="rId27" Type="http://schemas.openxmlformats.org/officeDocument/2006/relationships/slide" Target="slides/slide12.xml"/><Relationship Id="rId28" Type="http://schemas.openxmlformats.org/officeDocument/2006/relationships/slide" Target="slides/slide13.xml"/><Relationship Id="rId29" Type="http://schemas.openxmlformats.org/officeDocument/2006/relationships/slide" Target="slides/slide14.xml"/><Relationship Id="rId60" Type="http://schemas.openxmlformats.org/officeDocument/2006/relationships/slide" Target="slides/slide45.xml"/><Relationship Id="rId61" Type="http://schemas.openxmlformats.org/officeDocument/2006/relationships/slide" Target="slides/slide46.xml"/><Relationship Id="rId62" Type="http://schemas.openxmlformats.org/officeDocument/2006/relationships/slide" Target="slides/slide47.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4-02-10T15:36:59.467" idx="1">
    <p:pos x="10" y="10"/>
    <p:text>This slide could be incorporated into separate slides for each team.</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A5A1B0-6253-4020-91A4-156CABDA4095}" type="datetimeFigureOut">
              <a:rPr lang="en-GB" smtClean="0"/>
              <a:pPr/>
              <a:t>9/25/15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B100A-B6EC-48A8-AC64-A2046043B9FB}"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9930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4423" eaLnBrk="0" hangingPunct="0">
              <a:defRPr>
                <a:solidFill>
                  <a:schemeClr val="tx1"/>
                </a:solidFill>
                <a:latin typeface="Arial" charset="0"/>
              </a:defRPr>
            </a:lvl1pPr>
            <a:lvl2pPr marL="685817" indent="-263776" defTabSz="914423" eaLnBrk="0" hangingPunct="0">
              <a:defRPr>
                <a:solidFill>
                  <a:schemeClr val="tx1"/>
                </a:solidFill>
                <a:latin typeface="Arial" charset="0"/>
              </a:defRPr>
            </a:lvl2pPr>
            <a:lvl3pPr marL="1055103" indent="-211021" defTabSz="914423" eaLnBrk="0" hangingPunct="0">
              <a:defRPr>
                <a:solidFill>
                  <a:schemeClr val="tx1"/>
                </a:solidFill>
                <a:latin typeface="Arial" charset="0"/>
              </a:defRPr>
            </a:lvl3pPr>
            <a:lvl4pPr marL="1477145" indent="-211021" defTabSz="914423" eaLnBrk="0" hangingPunct="0">
              <a:defRPr>
                <a:solidFill>
                  <a:schemeClr val="tx1"/>
                </a:solidFill>
                <a:latin typeface="Arial" charset="0"/>
              </a:defRPr>
            </a:lvl4pPr>
            <a:lvl5pPr marL="1899186" indent="-211021" defTabSz="914423" eaLnBrk="0" hangingPunct="0">
              <a:defRPr>
                <a:solidFill>
                  <a:schemeClr val="tx1"/>
                </a:solidFill>
                <a:latin typeface="Arial" charset="0"/>
              </a:defRPr>
            </a:lvl5pPr>
            <a:lvl6pPr marL="2321227" indent="-211021" defTabSz="914423" eaLnBrk="0" fontAlgn="base" hangingPunct="0">
              <a:spcBef>
                <a:spcPct val="0"/>
              </a:spcBef>
              <a:spcAft>
                <a:spcPct val="0"/>
              </a:spcAft>
              <a:defRPr>
                <a:solidFill>
                  <a:schemeClr val="tx1"/>
                </a:solidFill>
                <a:latin typeface="Arial" charset="0"/>
              </a:defRPr>
            </a:lvl6pPr>
            <a:lvl7pPr marL="2743269" indent="-211021" defTabSz="914423" eaLnBrk="0" fontAlgn="base" hangingPunct="0">
              <a:spcBef>
                <a:spcPct val="0"/>
              </a:spcBef>
              <a:spcAft>
                <a:spcPct val="0"/>
              </a:spcAft>
              <a:defRPr>
                <a:solidFill>
                  <a:schemeClr val="tx1"/>
                </a:solidFill>
                <a:latin typeface="Arial" charset="0"/>
              </a:defRPr>
            </a:lvl7pPr>
            <a:lvl8pPr marL="3165310" indent="-211021" defTabSz="914423" eaLnBrk="0" fontAlgn="base" hangingPunct="0">
              <a:spcBef>
                <a:spcPct val="0"/>
              </a:spcBef>
              <a:spcAft>
                <a:spcPct val="0"/>
              </a:spcAft>
              <a:defRPr>
                <a:solidFill>
                  <a:schemeClr val="tx1"/>
                </a:solidFill>
                <a:latin typeface="Arial" charset="0"/>
              </a:defRPr>
            </a:lvl8pPr>
            <a:lvl9pPr marL="3587351" indent="-211021" defTabSz="914423" eaLnBrk="0" fontAlgn="base" hangingPunct="0">
              <a:spcBef>
                <a:spcPct val="0"/>
              </a:spcBef>
              <a:spcAft>
                <a:spcPct val="0"/>
              </a:spcAft>
              <a:defRPr>
                <a:solidFill>
                  <a:schemeClr val="tx1"/>
                </a:solidFill>
                <a:latin typeface="Arial" charset="0"/>
              </a:defRPr>
            </a:lvl9pPr>
          </a:lstStyle>
          <a:p>
            <a:pPr eaLnBrk="1" hangingPunct="1"/>
            <a:fld id="{042F7EC7-FF39-45F9-935D-78180A450A77}" type="slidenum">
              <a:rPr lang="en-GB" altLang="en-US" smtClean="0">
                <a:solidFill>
                  <a:srgbClr val="000000"/>
                </a:solidFill>
              </a:rPr>
              <a:pPr eaLnBrk="1" hangingPunct="1"/>
              <a:t>3</a:t>
            </a:fld>
            <a:endParaRPr lang="en-GB" altLang="en-US" smtClean="0">
              <a:solidFill>
                <a:srgbClr val="000000"/>
              </a:solidFill>
            </a:endParaRPr>
          </a:p>
        </p:txBody>
      </p:sp>
      <p:sp>
        <p:nvSpPr>
          <p:cNvPr id="11267" name="Rectangle 7"/>
          <p:cNvSpPr txBox="1">
            <a:spLocks noGrp="1" noChangeArrowheads="1"/>
          </p:cNvSpPr>
          <p:nvPr/>
        </p:nvSpPr>
        <p:spPr bwMode="auto">
          <a:xfrm>
            <a:off x="3885792" y="8687155"/>
            <a:ext cx="2972208" cy="45684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1431" tIns="45716" rIns="91431" bIns="45716" anchor="b"/>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algn="r"/>
            <a:fld id="{EF0A68E7-1056-4808-8E10-C52939153ED2}" type="slidenum">
              <a:rPr lang="en-US" altLang="en-US" sz="1200">
                <a:solidFill>
                  <a:srgbClr val="000000"/>
                </a:solidFill>
                <a:ea typeface="ＭＳ Ｐゴシック" pitchFamily="34" charset="-128"/>
              </a:rPr>
              <a:pPr algn="r"/>
              <a:t>3</a:t>
            </a:fld>
            <a:endParaRPr lang="en-US" altLang="en-US" sz="1200">
              <a:solidFill>
                <a:srgbClr val="000000"/>
              </a:solidFill>
              <a:ea typeface="ＭＳ Ｐゴシック" pitchFamily="34" charset="-128"/>
            </a:endParaRPr>
          </a:p>
        </p:txBody>
      </p:sp>
      <p:sp>
        <p:nvSpPr>
          <p:cNvPr id="11268" name="Rectangle 7"/>
          <p:cNvSpPr txBox="1">
            <a:spLocks noGrp="1" noChangeArrowheads="1"/>
          </p:cNvSpPr>
          <p:nvPr/>
        </p:nvSpPr>
        <p:spPr bwMode="auto">
          <a:xfrm>
            <a:off x="3885792" y="8687155"/>
            <a:ext cx="2972208" cy="45684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1431" tIns="45716" rIns="91431" bIns="45716" anchor="b"/>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algn="r"/>
            <a:fld id="{24E8522A-6289-4D61-8005-98C52BC9B097}" type="slidenum">
              <a:rPr lang="en-US" altLang="en-US" sz="1200">
                <a:solidFill>
                  <a:srgbClr val="000000"/>
                </a:solidFill>
                <a:latin typeface="Times" pitchFamily="18" charset="0"/>
                <a:ea typeface="ＭＳ Ｐゴシック" pitchFamily="34" charset="-128"/>
              </a:rPr>
              <a:pPr algn="r"/>
              <a:t>3</a:t>
            </a:fld>
            <a:endParaRPr lang="en-US" altLang="en-US" sz="1200">
              <a:solidFill>
                <a:srgbClr val="000000"/>
              </a:solidFill>
              <a:latin typeface="Times" pitchFamily="18" charset="0"/>
              <a:ea typeface="ＭＳ Ｐゴシック" pitchFamily="34" charset="-128"/>
            </a:endParaRPr>
          </a:p>
        </p:txBody>
      </p:sp>
      <p:sp>
        <p:nvSpPr>
          <p:cNvPr id="11269" name="Rectangle 2"/>
          <p:cNvSpPr>
            <a:spLocks noGrp="1" noRot="1" noChangeAspect="1" noChangeArrowheads="1" noTextEdit="1"/>
          </p:cNvSpPr>
          <p:nvPr>
            <p:ph type="sldImg"/>
          </p:nvPr>
        </p:nvSpPr>
        <p:spPr>
          <a:xfrm>
            <a:off x="1143000" y="685800"/>
            <a:ext cx="4572000" cy="3429000"/>
          </a:xfrm>
          <a:ln/>
        </p:spPr>
      </p:sp>
      <p:sp>
        <p:nvSpPr>
          <p:cNvPr id="11270" name="Rectangle 3"/>
          <p:cNvSpPr>
            <a:spLocks noGrp="1" noChangeArrowheads="1"/>
          </p:cNvSpPr>
          <p:nvPr>
            <p:ph type="body" idx="1"/>
          </p:nvPr>
        </p:nvSpPr>
        <p:spPr>
          <a:xfrm>
            <a:off x="915116" y="4342869"/>
            <a:ext cx="5027769" cy="4115863"/>
          </a:xfr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41F5209-8D39-4299-928F-E001BF7103F2}" type="slidenum">
              <a:rPr lang="en-GB" smtClean="0">
                <a:solidFill>
                  <a:prstClr val="black"/>
                </a:solidFill>
              </a:rPr>
              <a:pPr>
                <a:defRPr/>
              </a:pPr>
              <a:t>30</a:t>
            </a:fld>
            <a:endParaRPr lang="en-GB">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41F5209-8D39-4299-928F-E001BF7103F2}" type="slidenum">
              <a:rPr lang="en-GB" smtClean="0">
                <a:solidFill>
                  <a:prstClr val="black"/>
                </a:solidFill>
              </a:rPr>
              <a:pPr>
                <a:defRPr/>
              </a:pPr>
              <a:t>31</a:t>
            </a:fld>
            <a:endParaRPr lang="en-GB">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C41F5209-8D39-4299-928F-E001BF7103F2}" type="slidenum">
              <a:rPr lang="en-GB" smtClean="0">
                <a:solidFill>
                  <a:prstClr val="black"/>
                </a:solidFill>
              </a:rPr>
              <a:pPr>
                <a:defRPr/>
              </a:pPr>
              <a:t>32</a:t>
            </a:fld>
            <a:endParaRPr lang="en-GB">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41F5209-8D39-4299-928F-E001BF7103F2}" type="slidenum">
              <a:rPr lang="en-GB" smtClean="0">
                <a:solidFill>
                  <a:prstClr val="black"/>
                </a:solidFill>
              </a:rPr>
              <a:pPr>
                <a:defRPr/>
              </a:pPr>
              <a:t>33</a:t>
            </a:fld>
            <a:endParaRPr lang="en-GB">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41F5209-8D39-4299-928F-E001BF7103F2}" type="slidenum">
              <a:rPr lang="en-GB" smtClean="0">
                <a:solidFill>
                  <a:prstClr val="black"/>
                </a:solidFill>
              </a:rPr>
              <a:pPr>
                <a:defRPr/>
              </a:pPr>
              <a:t>34</a:t>
            </a:fld>
            <a:endParaRPr lang="en-GB">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41F5209-8D39-4299-928F-E001BF7103F2}" type="slidenum">
              <a:rPr lang="en-GB" smtClean="0">
                <a:solidFill>
                  <a:prstClr val="black"/>
                </a:solidFill>
              </a:rPr>
              <a:pPr>
                <a:defRPr/>
              </a:pPr>
              <a:t>35</a:t>
            </a:fld>
            <a:endParaRPr lang="en-GB">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41F5209-8D39-4299-928F-E001BF7103F2}" type="slidenum">
              <a:rPr lang="en-GB" smtClean="0">
                <a:solidFill>
                  <a:prstClr val="black"/>
                </a:solidFill>
              </a:rPr>
              <a:pPr>
                <a:defRPr/>
              </a:pPr>
              <a:t>36</a:t>
            </a:fld>
            <a:endParaRPr lang="en-GB">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41F5209-8D39-4299-928F-E001BF7103F2}" type="slidenum">
              <a:rPr lang="en-GB" smtClean="0">
                <a:solidFill>
                  <a:prstClr val="black"/>
                </a:solidFill>
              </a:rPr>
              <a:pPr>
                <a:defRPr/>
              </a:pPr>
              <a:t>37</a:t>
            </a:fld>
            <a:endParaRPr lang="en-GB">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41F5209-8D39-4299-928F-E001BF7103F2}" type="slidenum">
              <a:rPr lang="en-GB" smtClean="0">
                <a:solidFill>
                  <a:prstClr val="black"/>
                </a:solidFill>
              </a:rPr>
              <a:pPr>
                <a:defRPr/>
              </a:pPr>
              <a:t>38</a:t>
            </a:fld>
            <a:endParaRPr lang="en-GB">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41F5209-8D39-4299-928F-E001BF7103F2}" type="slidenum">
              <a:rPr lang="en-GB" smtClean="0">
                <a:solidFill>
                  <a:prstClr val="black"/>
                </a:solidFill>
              </a:rPr>
              <a:pPr>
                <a:defRPr/>
              </a:pPr>
              <a:t>39</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4423" eaLnBrk="0" hangingPunct="0">
              <a:defRPr>
                <a:solidFill>
                  <a:schemeClr val="tx1"/>
                </a:solidFill>
                <a:latin typeface="Arial" charset="0"/>
              </a:defRPr>
            </a:lvl1pPr>
            <a:lvl2pPr marL="685817" indent="-263776" defTabSz="914423" eaLnBrk="0" hangingPunct="0">
              <a:defRPr>
                <a:solidFill>
                  <a:schemeClr val="tx1"/>
                </a:solidFill>
                <a:latin typeface="Arial" charset="0"/>
              </a:defRPr>
            </a:lvl2pPr>
            <a:lvl3pPr marL="1055103" indent="-211021" defTabSz="914423" eaLnBrk="0" hangingPunct="0">
              <a:defRPr>
                <a:solidFill>
                  <a:schemeClr val="tx1"/>
                </a:solidFill>
                <a:latin typeface="Arial" charset="0"/>
              </a:defRPr>
            </a:lvl3pPr>
            <a:lvl4pPr marL="1477145" indent="-211021" defTabSz="914423" eaLnBrk="0" hangingPunct="0">
              <a:defRPr>
                <a:solidFill>
                  <a:schemeClr val="tx1"/>
                </a:solidFill>
                <a:latin typeface="Arial" charset="0"/>
              </a:defRPr>
            </a:lvl4pPr>
            <a:lvl5pPr marL="1899186" indent="-211021" defTabSz="914423" eaLnBrk="0" hangingPunct="0">
              <a:defRPr>
                <a:solidFill>
                  <a:schemeClr val="tx1"/>
                </a:solidFill>
                <a:latin typeface="Arial" charset="0"/>
              </a:defRPr>
            </a:lvl5pPr>
            <a:lvl6pPr marL="2321227" indent="-211021" defTabSz="914423" eaLnBrk="0" fontAlgn="base" hangingPunct="0">
              <a:spcBef>
                <a:spcPct val="0"/>
              </a:spcBef>
              <a:spcAft>
                <a:spcPct val="0"/>
              </a:spcAft>
              <a:defRPr>
                <a:solidFill>
                  <a:schemeClr val="tx1"/>
                </a:solidFill>
                <a:latin typeface="Arial" charset="0"/>
              </a:defRPr>
            </a:lvl6pPr>
            <a:lvl7pPr marL="2743269" indent="-211021" defTabSz="914423" eaLnBrk="0" fontAlgn="base" hangingPunct="0">
              <a:spcBef>
                <a:spcPct val="0"/>
              </a:spcBef>
              <a:spcAft>
                <a:spcPct val="0"/>
              </a:spcAft>
              <a:defRPr>
                <a:solidFill>
                  <a:schemeClr val="tx1"/>
                </a:solidFill>
                <a:latin typeface="Arial" charset="0"/>
              </a:defRPr>
            </a:lvl7pPr>
            <a:lvl8pPr marL="3165310" indent="-211021" defTabSz="914423" eaLnBrk="0" fontAlgn="base" hangingPunct="0">
              <a:spcBef>
                <a:spcPct val="0"/>
              </a:spcBef>
              <a:spcAft>
                <a:spcPct val="0"/>
              </a:spcAft>
              <a:defRPr>
                <a:solidFill>
                  <a:schemeClr val="tx1"/>
                </a:solidFill>
                <a:latin typeface="Arial" charset="0"/>
              </a:defRPr>
            </a:lvl8pPr>
            <a:lvl9pPr marL="3587351" indent="-211021" defTabSz="914423" eaLnBrk="0" fontAlgn="base" hangingPunct="0">
              <a:spcBef>
                <a:spcPct val="0"/>
              </a:spcBef>
              <a:spcAft>
                <a:spcPct val="0"/>
              </a:spcAft>
              <a:defRPr>
                <a:solidFill>
                  <a:schemeClr val="tx1"/>
                </a:solidFill>
                <a:latin typeface="Arial" charset="0"/>
              </a:defRPr>
            </a:lvl9pPr>
          </a:lstStyle>
          <a:p>
            <a:pPr eaLnBrk="1" hangingPunct="1"/>
            <a:fld id="{22A346D8-21D7-4F2A-AA7C-68CB5EAA1809}" type="slidenum">
              <a:rPr lang="en-GB" altLang="en-US" smtClean="0">
                <a:solidFill>
                  <a:srgbClr val="000000"/>
                </a:solidFill>
              </a:rPr>
              <a:pPr eaLnBrk="1" hangingPunct="1"/>
              <a:t>4</a:t>
            </a:fld>
            <a:endParaRPr lang="en-GB" altLang="en-US" smtClean="0">
              <a:solidFill>
                <a:srgbClr val="000000"/>
              </a:solidFill>
            </a:endParaRPr>
          </a:p>
        </p:txBody>
      </p:sp>
      <p:sp>
        <p:nvSpPr>
          <p:cNvPr id="12291" name="Rectangle 2"/>
          <p:cNvSpPr>
            <a:spLocks noGrp="1" noRot="1" noChangeAspect="1" noChangeArrowheads="1" noTextEdit="1"/>
          </p:cNvSpPr>
          <p:nvPr>
            <p:ph type="sldImg"/>
          </p:nvPr>
        </p:nvSpPr>
        <p:spPr>
          <a:xfrm>
            <a:off x="1143000" y="685800"/>
            <a:ext cx="4572000" cy="3429000"/>
          </a:xfrm>
          <a:ln/>
        </p:spPr>
      </p:sp>
      <p:sp>
        <p:nvSpPr>
          <p:cNvPr id="12292" name="Rectangle 3"/>
          <p:cNvSpPr>
            <a:spLocks noGrp="1" noChangeArrowheads="1"/>
          </p:cNvSpPr>
          <p:nvPr>
            <p:ph type="body" idx="1"/>
          </p:nvPr>
        </p:nvSpPr>
        <p:spPr>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41F5209-8D39-4299-928F-E001BF7103F2}" type="slidenum">
              <a:rPr lang="en-GB" smtClean="0">
                <a:solidFill>
                  <a:prstClr val="black"/>
                </a:solidFill>
              </a:rPr>
              <a:pPr>
                <a:defRPr/>
              </a:pPr>
              <a:t>41</a:t>
            </a:fld>
            <a:endParaRPr lang="en-GB">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41F5209-8D39-4299-928F-E001BF7103F2}" type="slidenum">
              <a:rPr lang="en-GB" smtClean="0">
                <a:solidFill>
                  <a:prstClr val="black"/>
                </a:solidFill>
              </a:rPr>
              <a:pPr>
                <a:defRPr/>
              </a:pPr>
              <a:t>42</a:t>
            </a:fld>
            <a:endParaRPr lang="en-GB">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41F5209-8D39-4299-928F-E001BF7103F2}" type="slidenum">
              <a:rPr lang="en-GB" smtClean="0">
                <a:solidFill>
                  <a:prstClr val="black"/>
                </a:solidFill>
              </a:rPr>
              <a:pPr>
                <a:defRPr/>
              </a:pPr>
              <a:t>43</a:t>
            </a:fld>
            <a:endParaRPr lang="en-GB">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41F5209-8D39-4299-928F-E001BF7103F2}" type="slidenum">
              <a:rPr lang="en-GB" smtClean="0">
                <a:solidFill>
                  <a:prstClr val="black"/>
                </a:solidFill>
              </a:rPr>
              <a:pPr>
                <a:defRPr/>
              </a:pPr>
              <a:t>44</a:t>
            </a:fld>
            <a:endParaRPr lang="en-GB">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41F5209-8D39-4299-928F-E001BF7103F2}" type="slidenum">
              <a:rPr lang="en-GB" smtClean="0">
                <a:solidFill>
                  <a:prstClr val="black"/>
                </a:solidFill>
              </a:rPr>
              <a:pPr>
                <a:defRPr/>
              </a:pPr>
              <a:t>45</a:t>
            </a:fld>
            <a:endParaRPr lang="en-GB">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41F5209-8D39-4299-928F-E001BF7103F2}" type="slidenum">
              <a:rPr lang="en-GB" smtClean="0">
                <a:solidFill>
                  <a:prstClr val="black"/>
                </a:solidFill>
              </a:rPr>
              <a:pPr>
                <a:defRPr/>
              </a:pPr>
              <a:t>46</a:t>
            </a:fld>
            <a:endParaRPr lang="en-GB">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41F5209-8D39-4299-928F-E001BF7103F2}" type="slidenum">
              <a:rPr lang="en-GB" smtClean="0">
                <a:solidFill>
                  <a:prstClr val="black"/>
                </a:solidFill>
              </a:rPr>
              <a:pPr>
                <a:defRPr/>
              </a:pPr>
              <a:t>47</a:t>
            </a:fld>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4423" eaLnBrk="0" hangingPunct="0">
              <a:defRPr>
                <a:solidFill>
                  <a:schemeClr val="tx1"/>
                </a:solidFill>
                <a:latin typeface="Arial" charset="0"/>
              </a:defRPr>
            </a:lvl1pPr>
            <a:lvl2pPr marL="685817" indent="-263776" defTabSz="914423" eaLnBrk="0" hangingPunct="0">
              <a:defRPr>
                <a:solidFill>
                  <a:schemeClr val="tx1"/>
                </a:solidFill>
                <a:latin typeface="Arial" charset="0"/>
              </a:defRPr>
            </a:lvl2pPr>
            <a:lvl3pPr marL="1055103" indent="-211021" defTabSz="914423" eaLnBrk="0" hangingPunct="0">
              <a:defRPr>
                <a:solidFill>
                  <a:schemeClr val="tx1"/>
                </a:solidFill>
                <a:latin typeface="Arial" charset="0"/>
              </a:defRPr>
            </a:lvl3pPr>
            <a:lvl4pPr marL="1477145" indent="-211021" defTabSz="914423" eaLnBrk="0" hangingPunct="0">
              <a:defRPr>
                <a:solidFill>
                  <a:schemeClr val="tx1"/>
                </a:solidFill>
                <a:latin typeface="Arial" charset="0"/>
              </a:defRPr>
            </a:lvl4pPr>
            <a:lvl5pPr marL="1899186" indent="-211021" defTabSz="914423" eaLnBrk="0" hangingPunct="0">
              <a:defRPr>
                <a:solidFill>
                  <a:schemeClr val="tx1"/>
                </a:solidFill>
                <a:latin typeface="Arial" charset="0"/>
              </a:defRPr>
            </a:lvl5pPr>
            <a:lvl6pPr marL="2321227" indent="-211021" defTabSz="914423" eaLnBrk="0" fontAlgn="base" hangingPunct="0">
              <a:spcBef>
                <a:spcPct val="0"/>
              </a:spcBef>
              <a:spcAft>
                <a:spcPct val="0"/>
              </a:spcAft>
              <a:defRPr>
                <a:solidFill>
                  <a:schemeClr val="tx1"/>
                </a:solidFill>
                <a:latin typeface="Arial" charset="0"/>
              </a:defRPr>
            </a:lvl6pPr>
            <a:lvl7pPr marL="2743269" indent="-211021" defTabSz="914423" eaLnBrk="0" fontAlgn="base" hangingPunct="0">
              <a:spcBef>
                <a:spcPct val="0"/>
              </a:spcBef>
              <a:spcAft>
                <a:spcPct val="0"/>
              </a:spcAft>
              <a:defRPr>
                <a:solidFill>
                  <a:schemeClr val="tx1"/>
                </a:solidFill>
                <a:latin typeface="Arial" charset="0"/>
              </a:defRPr>
            </a:lvl7pPr>
            <a:lvl8pPr marL="3165310" indent="-211021" defTabSz="914423" eaLnBrk="0" fontAlgn="base" hangingPunct="0">
              <a:spcBef>
                <a:spcPct val="0"/>
              </a:spcBef>
              <a:spcAft>
                <a:spcPct val="0"/>
              </a:spcAft>
              <a:defRPr>
                <a:solidFill>
                  <a:schemeClr val="tx1"/>
                </a:solidFill>
                <a:latin typeface="Arial" charset="0"/>
              </a:defRPr>
            </a:lvl8pPr>
            <a:lvl9pPr marL="3587351" indent="-211021" defTabSz="914423" eaLnBrk="0" fontAlgn="base" hangingPunct="0">
              <a:spcBef>
                <a:spcPct val="0"/>
              </a:spcBef>
              <a:spcAft>
                <a:spcPct val="0"/>
              </a:spcAft>
              <a:defRPr>
                <a:solidFill>
                  <a:schemeClr val="tx1"/>
                </a:solidFill>
                <a:latin typeface="Arial" charset="0"/>
              </a:defRPr>
            </a:lvl9pPr>
          </a:lstStyle>
          <a:p>
            <a:pPr eaLnBrk="1" hangingPunct="1"/>
            <a:fld id="{B026A93B-CDDD-4284-B147-CC6797A732E1}" type="slidenum">
              <a:rPr lang="en-GB" altLang="en-US" smtClean="0">
                <a:solidFill>
                  <a:srgbClr val="000000"/>
                </a:solidFill>
              </a:rPr>
              <a:pPr eaLnBrk="1" hangingPunct="1"/>
              <a:t>5</a:t>
            </a:fld>
            <a:endParaRPr lang="en-GB" altLang="en-US" smtClean="0">
              <a:solidFill>
                <a:srgbClr val="000000"/>
              </a:solidFill>
            </a:endParaRPr>
          </a:p>
        </p:txBody>
      </p:sp>
      <p:sp>
        <p:nvSpPr>
          <p:cNvPr id="13315" name="Rectangle 2"/>
          <p:cNvSpPr>
            <a:spLocks noGrp="1" noRot="1" noChangeAspect="1" noChangeArrowheads="1" noTextEdit="1"/>
          </p:cNvSpPr>
          <p:nvPr>
            <p:ph type="sldImg"/>
          </p:nvPr>
        </p:nvSpPr>
        <p:spPr>
          <a:xfrm>
            <a:off x="1143000" y="685800"/>
            <a:ext cx="4572000" cy="3429000"/>
          </a:xfrm>
          <a:ln/>
        </p:spPr>
      </p:sp>
      <p:sp>
        <p:nvSpPr>
          <p:cNvPr id="13316" name="Rectangle 3"/>
          <p:cNvSpPr>
            <a:spLocks noGrp="1" noChangeArrowheads="1"/>
          </p:cNvSpPr>
          <p:nvPr>
            <p:ph type="body" idx="1"/>
          </p:nvPr>
        </p:nvSpPr>
        <p:spPr>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4423" eaLnBrk="0" hangingPunct="0">
              <a:defRPr>
                <a:solidFill>
                  <a:schemeClr val="tx1"/>
                </a:solidFill>
                <a:latin typeface="Arial" charset="0"/>
              </a:defRPr>
            </a:lvl1pPr>
            <a:lvl2pPr marL="685817" indent="-263776" defTabSz="914423" eaLnBrk="0" hangingPunct="0">
              <a:defRPr>
                <a:solidFill>
                  <a:schemeClr val="tx1"/>
                </a:solidFill>
                <a:latin typeface="Arial" charset="0"/>
              </a:defRPr>
            </a:lvl2pPr>
            <a:lvl3pPr marL="1055103" indent="-211021" defTabSz="914423" eaLnBrk="0" hangingPunct="0">
              <a:defRPr>
                <a:solidFill>
                  <a:schemeClr val="tx1"/>
                </a:solidFill>
                <a:latin typeface="Arial" charset="0"/>
              </a:defRPr>
            </a:lvl3pPr>
            <a:lvl4pPr marL="1477145" indent="-211021" defTabSz="914423" eaLnBrk="0" hangingPunct="0">
              <a:defRPr>
                <a:solidFill>
                  <a:schemeClr val="tx1"/>
                </a:solidFill>
                <a:latin typeface="Arial" charset="0"/>
              </a:defRPr>
            </a:lvl4pPr>
            <a:lvl5pPr marL="1899186" indent="-211021" defTabSz="914423" eaLnBrk="0" hangingPunct="0">
              <a:defRPr>
                <a:solidFill>
                  <a:schemeClr val="tx1"/>
                </a:solidFill>
                <a:latin typeface="Arial" charset="0"/>
              </a:defRPr>
            </a:lvl5pPr>
            <a:lvl6pPr marL="2321227" indent="-211021" defTabSz="914423" eaLnBrk="0" fontAlgn="base" hangingPunct="0">
              <a:spcBef>
                <a:spcPct val="0"/>
              </a:spcBef>
              <a:spcAft>
                <a:spcPct val="0"/>
              </a:spcAft>
              <a:defRPr>
                <a:solidFill>
                  <a:schemeClr val="tx1"/>
                </a:solidFill>
                <a:latin typeface="Arial" charset="0"/>
              </a:defRPr>
            </a:lvl6pPr>
            <a:lvl7pPr marL="2743269" indent="-211021" defTabSz="914423" eaLnBrk="0" fontAlgn="base" hangingPunct="0">
              <a:spcBef>
                <a:spcPct val="0"/>
              </a:spcBef>
              <a:spcAft>
                <a:spcPct val="0"/>
              </a:spcAft>
              <a:defRPr>
                <a:solidFill>
                  <a:schemeClr val="tx1"/>
                </a:solidFill>
                <a:latin typeface="Arial" charset="0"/>
              </a:defRPr>
            </a:lvl7pPr>
            <a:lvl8pPr marL="3165310" indent="-211021" defTabSz="914423" eaLnBrk="0" fontAlgn="base" hangingPunct="0">
              <a:spcBef>
                <a:spcPct val="0"/>
              </a:spcBef>
              <a:spcAft>
                <a:spcPct val="0"/>
              </a:spcAft>
              <a:defRPr>
                <a:solidFill>
                  <a:schemeClr val="tx1"/>
                </a:solidFill>
                <a:latin typeface="Arial" charset="0"/>
              </a:defRPr>
            </a:lvl8pPr>
            <a:lvl9pPr marL="3587351" indent="-211021" defTabSz="914423" eaLnBrk="0" fontAlgn="base" hangingPunct="0">
              <a:spcBef>
                <a:spcPct val="0"/>
              </a:spcBef>
              <a:spcAft>
                <a:spcPct val="0"/>
              </a:spcAft>
              <a:defRPr>
                <a:solidFill>
                  <a:schemeClr val="tx1"/>
                </a:solidFill>
                <a:latin typeface="Arial" charset="0"/>
              </a:defRPr>
            </a:lvl9pPr>
          </a:lstStyle>
          <a:p>
            <a:pPr eaLnBrk="1" hangingPunct="1"/>
            <a:fld id="{70F87B2A-9126-4FF2-9C43-12020018E5D2}" type="slidenum">
              <a:rPr lang="en-GB" altLang="en-US" smtClean="0">
                <a:solidFill>
                  <a:srgbClr val="000000"/>
                </a:solidFill>
              </a:rPr>
              <a:pPr eaLnBrk="1" hangingPunct="1"/>
              <a:t>6</a:t>
            </a:fld>
            <a:endParaRPr lang="en-GB" altLang="en-US" smtClean="0">
              <a:solidFill>
                <a:srgbClr val="000000"/>
              </a:solidFill>
            </a:endParaRPr>
          </a:p>
        </p:txBody>
      </p:sp>
      <p:sp>
        <p:nvSpPr>
          <p:cNvPr id="14339" name="Rectangle 2"/>
          <p:cNvSpPr>
            <a:spLocks noGrp="1" noRot="1" noChangeAspect="1" noChangeArrowheads="1" noTextEdit="1"/>
          </p:cNvSpPr>
          <p:nvPr>
            <p:ph type="sldImg"/>
          </p:nvPr>
        </p:nvSpPr>
        <p:spPr>
          <a:xfrm>
            <a:off x="1143000" y="685800"/>
            <a:ext cx="4572000" cy="3429000"/>
          </a:xfrm>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4423" eaLnBrk="0" hangingPunct="0">
              <a:defRPr>
                <a:solidFill>
                  <a:schemeClr val="tx1"/>
                </a:solidFill>
                <a:latin typeface="Arial" charset="0"/>
              </a:defRPr>
            </a:lvl1pPr>
            <a:lvl2pPr marL="685817" indent="-263776" defTabSz="914423" eaLnBrk="0" hangingPunct="0">
              <a:defRPr>
                <a:solidFill>
                  <a:schemeClr val="tx1"/>
                </a:solidFill>
                <a:latin typeface="Arial" charset="0"/>
              </a:defRPr>
            </a:lvl2pPr>
            <a:lvl3pPr marL="1055103" indent="-211021" defTabSz="914423" eaLnBrk="0" hangingPunct="0">
              <a:defRPr>
                <a:solidFill>
                  <a:schemeClr val="tx1"/>
                </a:solidFill>
                <a:latin typeface="Arial" charset="0"/>
              </a:defRPr>
            </a:lvl3pPr>
            <a:lvl4pPr marL="1477145" indent="-211021" defTabSz="914423" eaLnBrk="0" hangingPunct="0">
              <a:defRPr>
                <a:solidFill>
                  <a:schemeClr val="tx1"/>
                </a:solidFill>
                <a:latin typeface="Arial" charset="0"/>
              </a:defRPr>
            </a:lvl4pPr>
            <a:lvl5pPr marL="1899186" indent="-211021" defTabSz="914423" eaLnBrk="0" hangingPunct="0">
              <a:defRPr>
                <a:solidFill>
                  <a:schemeClr val="tx1"/>
                </a:solidFill>
                <a:latin typeface="Arial" charset="0"/>
              </a:defRPr>
            </a:lvl5pPr>
            <a:lvl6pPr marL="2321227" indent="-211021" defTabSz="914423" eaLnBrk="0" fontAlgn="base" hangingPunct="0">
              <a:spcBef>
                <a:spcPct val="0"/>
              </a:spcBef>
              <a:spcAft>
                <a:spcPct val="0"/>
              </a:spcAft>
              <a:defRPr>
                <a:solidFill>
                  <a:schemeClr val="tx1"/>
                </a:solidFill>
                <a:latin typeface="Arial" charset="0"/>
              </a:defRPr>
            </a:lvl6pPr>
            <a:lvl7pPr marL="2743269" indent="-211021" defTabSz="914423" eaLnBrk="0" fontAlgn="base" hangingPunct="0">
              <a:spcBef>
                <a:spcPct val="0"/>
              </a:spcBef>
              <a:spcAft>
                <a:spcPct val="0"/>
              </a:spcAft>
              <a:defRPr>
                <a:solidFill>
                  <a:schemeClr val="tx1"/>
                </a:solidFill>
                <a:latin typeface="Arial" charset="0"/>
              </a:defRPr>
            </a:lvl7pPr>
            <a:lvl8pPr marL="3165310" indent="-211021" defTabSz="914423" eaLnBrk="0" fontAlgn="base" hangingPunct="0">
              <a:spcBef>
                <a:spcPct val="0"/>
              </a:spcBef>
              <a:spcAft>
                <a:spcPct val="0"/>
              </a:spcAft>
              <a:defRPr>
                <a:solidFill>
                  <a:schemeClr val="tx1"/>
                </a:solidFill>
                <a:latin typeface="Arial" charset="0"/>
              </a:defRPr>
            </a:lvl8pPr>
            <a:lvl9pPr marL="3587351" indent="-211021" defTabSz="914423" eaLnBrk="0" fontAlgn="base" hangingPunct="0">
              <a:spcBef>
                <a:spcPct val="0"/>
              </a:spcBef>
              <a:spcAft>
                <a:spcPct val="0"/>
              </a:spcAft>
              <a:defRPr>
                <a:solidFill>
                  <a:schemeClr val="tx1"/>
                </a:solidFill>
                <a:latin typeface="Arial" charset="0"/>
              </a:defRPr>
            </a:lvl9pPr>
          </a:lstStyle>
          <a:p>
            <a:pPr eaLnBrk="1" hangingPunct="1"/>
            <a:fld id="{3319FB1D-79ED-46F1-9A47-0AFDCC45CA86}" type="slidenum">
              <a:rPr lang="en-GB" altLang="en-US" smtClean="0">
                <a:solidFill>
                  <a:srgbClr val="000000"/>
                </a:solidFill>
              </a:rPr>
              <a:pPr eaLnBrk="1" hangingPunct="1"/>
              <a:t>7</a:t>
            </a:fld>
            <a:endParaRPr lang="en-GB" altLang="en-US" smtClean="0">
              <a:solidFill>
                <a:srgbClr val="000000"/>
              </a:solidFill>
            </a:endParaRPr>
          </a:p>
        </p:txBody>
      </p:sp>
      <p:sp>
        <p:nvSpPr>
          <p:cNvPr id="15363" name="Rectangle 2"/>
          <p:cNvSpPr>
            <a:spLocks noGrp="1" noRot="1" noChangeAspect="1" noChangeArrowheads="1" noTextEdit="1"/>
          </p:cNvSpPr>
          <p:nvPr>
            <p:ph type="sldImg"/>
          </p:nvPr>
        </p:nvSpPr>
        <p:spPr>
          <a:xfrm>
            <a:off x="1143000" y="685800"/>
            <a:ext cx="4572000" cy="3429000"/>
          </a:xfrm>
          <a:ln/>
        </p:spPr>
      </p:sp>
      <p:sp>
        <p:nvSpPr>
          <p:cNvPr id="15364" name="Rectangle 3"/>
          <p:cNvSpPr>
            <a:spLocks noGrp="1" noChangeArrowheads="1"/>
          </p:cNvSpPr>
          <p:nvPr>
            <p:ph type="body" idx="1"/>
          </p:nvPr>
        </p:nvSpPr>
        <p:spPr>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4423" eaLnBrk="0" hangingPunct="0">
              <a:defRPr>
                <a:solidFill>
                  <a:schemeClr val="tx1"/>
                </a:solidFill>
                <a:latin typeface="Arial" charset="0"/>
              </a:defRPr>
            </a:lvl1pPr>
            <a:lvl2pPr marL="685817" indent="-263776" defTabSz="914423" eaLnBrk="0" hangingPunct="0">
              <a:defRPr>
                <a:solidFill>
                  <a:schemeClr val="tx1"/>
                </a:solidFill>
                <a:latin typeface="Arial" charset="0"/>
              </a:defRPr>
            </a:lvl2pPr>
            <a:lvl3pPr marL="1055103" indent="-211021" defTabSz="914423" eaLnBrk="0" hangingPunct="0">
              <a:defRPr>
                <a:solidFill>
                  <a:schemeClr val="tx1"/>
                </a:solidFill>
                <a:latin typeface="Arial" charset="0"/>
              </a:defRPr>
            </a:lvl3pPr>
            <a:lvl4pPr marL="1477145" indent="-211021" defTabSz="914423" eaLnBrk="0" hangingPunct="0">
              <a:defRPr>
                <a:solidFill>
                  <a:schemeClr val="tx1"/>
                </a:solidFill>
                <a:latin typeface="Arial" charset="0"/>
              </a:defRPr>
            </a:lvl4pPr>
            <a:lvl5pPr marL="1899186" indent="-211021" defTabSz="914423" eaLnBrk="0" hangingPunct="0">
              <a:defRPr>
                <a:solidFill>
                  <a:schemeClr val="tx1"/>
                </a:solidFill>
                <a:latin typeface="Arial" charset="0"/>
              </a:defRPr>
            </a:lvl5pPr>
            <a:lvl6pPr marL="2321227" indent="-211021" defTabSz="914423" eaLnBrk="0" fontAlgn="base" hangingPunct="0">
              <a:spcBef>
                <a:spcPct val="0"/>
              </a:spcBef>
              <a:spcAft>
                <a:spcPct val="0"/>
              </a:spcAft>
              <a:defRPr>
                <a:solidFill>
                  <a:schemeClr val="tx1"/>
                </a:solidFill>
                <a:latin typeface="Arial" charset="0"/>
              </a:defRPr>
            </a:lvl6pPr>
            <a:lvl7pPr marL="2743269" indent="-211021" defTabSz="914423" eaLnBrk="0" fontAlgn="base" hangingPunct="0">
              <a:spcBef>
                <a:spcPct val="0"/>
              </a:spcBef>
              <a:spcAft>
                <a:spcPct val="0"/>
              </a:spcAft>
              <a:defRPr>
                <a:solidFill>
                  <a:schemeClr val="tx1"/>
                </a:solidFill>
                <a:latin typeface="Arial" charset="0"/>
              </a:defRPr>
            </a:lvl7pPr>
            <a:lvl8pPr marL="3165310" indent="-211021" defTabSz="914423" eaLnBrk="0" fontAlgn="base" hangingPunct="0">
              <a:spcBef>
                <a:spcPct val="0"/>
              </a:spcBef>
              <a:spcAft>
                <a:spcPct val="0"/>
              </a:spcAft>
              <a:defRPr>
                <a:solidFill>
                  <a:schemeClr val="tx1"/>
                </a:solidFill>
                <a:latin typeface="Arial" charset="0"/>
              </a:defRPr>
            </a:lvl8pPr>
            <a:lvl9pPr marL="3587351" indent="-211021" defTabSz="914423" eaLnBrk="0" fontAlgn="base" hangingPunct="0">
              <a:spcBef>
                <a:spcPct val="0"/>
              </a:spcBef>
              <a:spcAft>
                <a:spcPct val="0"/>
              </a:spcAft>
              <a:defRPr>
                <a:solidFill>
                  <a:schemeClr val="tx1"/>
                </a:solidFill>
                <a:latin typeface="Arial" charset="0"/>
              </a:defRPr>
            </a:lvl9pPr>
          </a:lstStyle>
          <a:p>
            <a:pPr eaLnBrk="1" hangingPunct="1"/>
            <a:fld id="{9A155520-6FF0-4ADD-A62A-FC5C347C0AD5}" type="slidenum">
              <a:rPr lang="en-GB" altLang="en-US" smtClean="0">
                <a:solidFill>
                  <a:srgbClr val="000000"/>
                </a:solidFill>
              </a:rPr>
              <a:pPr eaLnBrk="1" hangingPunct="1"/>
              <a:t>8</a:t>
            </a:fld>
            <a:endParaRPr lang="en-GB" altLang="en-US" smtClean="0">
              <a:solidFill>
                <a:srgbClr val="000000"/>
              </a:solidFill>
            </a:endParaRPr>
          </a:p>
        </p:txBody>
      </p:sp>
      <p:sp>
        <p:nvSpPr>
          <p:cNvPr id="16387" name="Rectangle 2"/>
          <p:cNvSpPr>
            <a:spLocks noGrp="1" noRot="1" noChangeAspect="1" noChangeArrowheads="1" noTextEdit="1"/>
          </p:cNvSpPr>
          <p:nvPr>
            <p:ph type="sldImg"/>
          </p:nvPr>
        </p:nvSpPr>
        <p:spPr>
          <a:xfrm>
            <a:off x="1143000" y="685800"/>
            <a:ext cx="4572000" cy="3429000"/>
          </a:xfrm>
          <a:ln/>
        </p:spPr>
      </p:sp>
      <p:sp>
        <p:nvSpPr>
          <p:cNvPr id="16388" name="Rectangle 3"/>
          <p:cNvSpPr>
            <a:spLocks noGrp="1" noChangeArrowheads="1"/>
          </p:cNvSpPr>
          <p:nvPr>
            <p:ph type="body" idx="1"/>
          </p:nvPr>
        </p:nvSpPr>
        <p:spPr>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4423" eaLnBrk="0" hangingPunct="0">
              <a:defRPr>
                <a:solidFill>
                  <a:schemeClr val="tx1"/>
                </a:solidFill>
                <a:latin typeface="Arial" charset="0"/>
              </a:defRPr>
            </a:lvl1pPr>
            <a:lvl2pPr marL="685817" indent="-263776" defTabSz="914423" eaLnBrk="0" hangingPunct="0">
              <a:defRPr>
                <a:solidFill>
                  <a:schemeClr val="tx1"/>
                </a:solidFill>
                <a:latin typeface="Arial" charset="0"/>
              </a:defRPr>
            </a:lvl2pPr>
            <a:lvl3pPr marL="1055103" indent="-211021" defTabSz="914423" eaLnBrk="0" hangingPunct="0">
              <a:defRPr>
                <a:solidFill>
                  <a:schemeClr val="tx1"/>
                </a:solidFill>
                <a:latin typeface="Arial" charset="0"/>
              </a:defRPr>
            </a:lvl3pPr>
            <a:lvl4pPr marL="1477145" indent="-211021" defTabSz="914423" eaLnBrk="0" hangingPunct="0">
              <a:defRPr>
                <a:solidFill>
                  <a:schemeClr val="tx1"/>
                </a:solidFill>
                <a:latin typeface="Arial" charset="0"/>
              </a:defRPr>
            </a:lvl4pPr>
            <a:lvl5pPr marL="1899186" indent="-211021" defTabSz="914423" eaLnBrk="0" hangingPunct="0">
              <a:defRPr>
                <a:solidFill>
                  <a:schemeClr val="tx1"/>
                </a:solidFill>
                <a:latin typeface="Arial" charset="0"/>
              </a:defRPr>
            </a:lvl5pPr>
            <a:lvl6pPr marL="2321227" indent="-211021" defTabSz="914423" eaLnBrk="0" fontAlgn="base" hangingPunct="0">
              <a:spcBef>
                <a:spcPct val="0"/>
              </a:spcBef>
              <a:spcAft>
                <a:spcPct val="0"/>
              </a:spcAft>
              <a:defRPr>
                <a:solidFill>
                  <a:schemeClr val="tx1"/>
                </a:solidFill>
                <a:latin typeface="Arial" charset="0"/>
              </a:defRPr>
            </a:lvl6pPr>
            <a:lvl7pPr marL="2743269" indent="-211021" defTabSz="914423" eaLnBrk="0" fontAlgn="base" hangingPunct="0">
              <a:spcBef>
                <a:spcPct val="0"/>
              </a:spcBef>
              <a:spcAft>
                <a:spcPct val="0"/>
              </a:spcAft>
              <a:defRPr>
                <a:solidFill>
                  <a:schemeClr val="tx1"/>
                </a:solidFill>
                <a:latin typeface="Arial" charset="0"/>
              </a:defRPr>
            </a:lvl7pPr>
            <a:lvl8pPr marL="3165310" indent="-211021" defTabSz="914423" eaLnBrk="0" fontAlgn="base" hangingPunct="0">
              <a:spcBef>
                <a:spcPct val="0"/>
              </a:spcBef>
              <a:spcAft>
                <a:spcPct val="0"/>
              </a:spcAft>
              <a:defRPr>
                <a:solidFill>
                  <a:schemeClr val="tx1"/>
                </a:solidFill>
                <a:latin typeface="Arial" charset="0"/>
              </a:defRPr>
            </a:lvl8pPr>
            <a:lvl9pPr marL="3587351" indent="-211021" defTabSz="914423" eaLnBrk="0" fontAlgn="base" hangingPunct="0">
              <a:spcBef>
                <a:spcPct val="0"/>
              </a:spcBef>
              <a:spcAft>
                <a:spcPct val="0"/>
              </a:spcAft>
              <a:defRPr>
                <a:solidFill>
                  <a:schemeClr val="tx1"/>
                </a:solidFill>
                <a:latin typeface="Arial" charset="0"/>
              </a:defRPr>
            </a:lvl9pPr>
          </a:lstStyle>
          <a:p>
            <a:pPr eaLnBrk="1" hangingPunct="1"/>
            <a:fld id="{A3378CCE-8CB1-4ACB-BFCC-1D6F700918C1}" type="slidenum">
              <a:rPr lang="en-GB" altLang="en-US" smtClean="0">
                <a:solidFill>
                  <a:srgbClr val="000000"/>
                </a:solidFill>
              </a:rPr>
              <a:pPr eaLnBrk="1" hangingPunct="1"/>
              <a:t>9</a:t>
            </a:fld>
            <a:endParaRPr lang="en-GB" altLang="en-US" smtClean="0">
              <a:solidFill>
                <a:srgbClr val="000000"/>
              </a:solidFill>
            </a:endParaRPr>
          </a:p>
        </p:txBody>
      </p:sp>
      <p:sp>
        <p:nvSpPr>
          <p:cNvPr id="17411" name="Rectangle 2"/>
          <p:cNvSpPr>
            <a:spLocks noGrp="1" noRot="1" noChangeAspect="1" noChangeArrowheads="1" noTextEdit="1"/>
          </p:cNvSpPr>
          <p:nvPr>
            <p:ph type="sldImg"/>
          </p:nvPr>
        </p:nvSpPr>
        <p:spPr>
          <a:xfrm>
            <a:off x="1143000" y="685800"/>
            <a:ext cx="4572000" cy="3429000"/>
          </a:xfrm>
          <a:ln/>
        </p:spPr>
      </p:sp>
      <p:sp>
        <p:nvSpPr>
          <p:cNvPr id="17412" name="Rectangle 3"/>
          <p:cNvSpPr>
            <a:spLocks noGrp="1" noChangeArrowheads="1"/>
          </p:cNvSpPr>
          <p:nvPr>
            <p:ph type="body" idx="1"/>
          </p:nvPr>
        </p:nvSpPr>
        <p:spPr>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4423" eaLnBrk="0" hangingPunct="0">
              <a:defRPr>
                <a:solidFill>
                  <a:schemeClr val="tx1"/>
                </a:solidFill>
                <a:latin typeface="Arial" charset="0"/>
              </a:defRPr>
            </a:lvl1pPr>
            <a:lvl2pPr marL="685817" indent="-263776" defTabSz="914423" eaLnBrk="0" hangingPunct="0">
              <a:defRPr>
                <a:solidFill>
                  <a:schemeClr val="tx1"/>
                </a:solidFill>
                <a:latin typeface="Arial" charset="0"/>
              </a:defRPr>
            </a:lvl2pPr>
            <a:lvl3pPr marL="1055103" indent="-211021" defTabSz="914423" eaLnBrk="0" hangingPunct="0">
              <a:defRPr>
                <a:solidFill>
                  <a:schemeClr val="tx1"/>
                </a:solidFill>
                <a:latin typeface="Arial" charset="0"/>
              </a:defRPr>
            </a:lvl3pPr>
            <a:lvl4pPr marL="1477145" indent="-211021" defTabSz="914423" eaLnBrk="0" hangingPunct="0">
              <a:defRPr>
                <a:solidFill>
                  <a:schemeClr val="tx1"/>
                </a:solidFill>
                <a:latin typeface="Arial" charset="0"/>
              </a:defRPr>
            </a:lvl4pPr>
            <a:lvl5pPr marL="1899186" indent="-211021" defTabSz="914423" eaLnBrk="0" hangingPunct="0">
              <a:defRPr>
                <a:solidFill>
                  <a:schemeClr val="tx1"/>
                </a:solidFill>
                <a:latin typeface="Arial" charset="0"/>
              </a:defRPr>
            </a:lvl5pPr>
            <a:lvl6pPr marL="2321227" indent="-211021" defTabSz="914423" eaLnBrk="0" fontAlgn="base" hangingPunct="0">
              <a:spcBef>
                <a:spcPct val="0"/>
              </a:spcBef>
              <a:spcAft>
                <a:spcPct val="0"/>
              </a:spcAft>
              <a:defRPr>
                <a:solidFill>
                  <a:schemeClr val="tx1"/>
                </a:solidFill>
                <a:latin typeface="Arial" charset="0"/>
              </a:defRPr>
            </a:lvl6pPr>
            <a:lvl7pPr marL="2743269" indent="-211021" defTabSz="914423" eaLnBrk="0" fontAlgn="base" hangingPunct="0">
              <a:spcBef>
                <a:spcPct val="0"/>
              </a:spcBef>
              <a:spcAft>
                <a:spcPct val="0"/>
              </a:spcAft>
              <a:defRPr>
                <a:solidFill>
                  <a:schemeClr val="tx1"/>
                </a:solidFill>
                <a:latin typeface="Arial" charset="0"/>
              </a:defRPr>
            </a:lvl7pPr>
            <a:lvl8pPr marL="3165310" indent="-211021" defTabSz="914423" eaLnBrk="0" fontAlgn="base" hangingPunct="0">
              <a:spcBef>
                <a:spcPct val="0"/>
              </a:spcBef>
              <a:spcAft>
                <a:spcPct val="0"/>
              </a:spcAft>
              <a:defRPr>
                <a:solidFill>
                  <a:schemeClr val="tx1"/>
                </a:solidFill>
                <a:latin typeface="Arial" charset="0"/>
              </a:defRPr>
            </a:lvl8pPr>
            <a:lvl9pPr marL="3587351" indent="-211021" defTabSz="914423" eaLnBrk="0" fontAlgn="base" hangingPunct="0">
              <a:spcBef>
                <a:spcPct val="0"/>
              </a:spcBef>
              <a:spcAft>
                <a:spcPct val="0"/>
              </a:spcAft>
              <a:defRPr>
                <a:solidFill>
                  <a:schemeClr val="tx1"/>
                </a:solidFill>
                <a:latin typeface="Arial" charset="0"/>
              </a:defRPr>
            </a:lvl9pPr>
          </a:lstStyle>
          <a:p>
            <a:pPr eaLnBrk="1" hangingPunct="1"/>
            <a:fld id="{91CC73CE-CE6C-4ECE-BEA6-4102BCCAC7C0}" type="slidenum">
              <a:rPr lang="en-GB" altLang="en-US" smtClean="0">
                <a:solidFill>
                  <a:srgbClr val="000000"/>
                </a:solidFill>
              </a:rPr>
              <a:pPr eaLnBrk="1" hangingPunct="1"/>
              <a:t>10</a:t>
            </a:fld>
            <a:endParaRPr lang="en-GB" altLang="en-US" smtClean="0">
              <a:solidFill>
                <a:srgbClr val="000000"/>
              </a:solidFill>
            </a:endParaRPr>
          </a:p>
        </p:txBody>
      </p:sp>
      <p:sp>
        <p:nvSpPr>
          <p:cNvPr id="18435" name="Rectangle 7"/>
          <p:cNvSpPr txBox="1">
            <a:spLocks noGrp="1" noChangeArrowheads="1"/>
          </p:cNvSpPr>
          <p:nvPr/>
        </p:nvSpPr>
        <p:spPr bwMode="auto">
          <a:xfrm>
            <a:off x="3885792" y="8687155"/>
            <a:ext cx="2972208" cy="45684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1431" tIns="45716" rIns="91431" bIns="45716" anchor="b"/>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algn="r"/>
            <a:fld id="{69D6E5C6-D1ED-4B46-BA9A-9CB00ECAA715}" type="slidenum">
              <a:rPr lang="en-US" altLang="en-US" sz="1200">
                <a:solidFill>
                  <a:srgbClr val="000000"/>
                </a:solidFill>
                <a:ea typeface="ＭＳ Ｐゴシック" pitchFamily="34" charset="-128"/>
              </a:rPr>
              <a:pPr algn="r"/>
              <a:t>10</a:t>
            </a:fld>
            <a:endParaRPr lang="en-US" altLang="en-US" sz="1200">
              <a:solidFill>
                <a:srgbClr val="000000"/>
              </a:solidFill>
              <a:ea typeface="ＭＳ Ｐゴシック" pitchFamily="34" charset="-128"/>
            </a:endParaRPr>
          </a:p>
        </p:txBody>
      </p:sp>
      <p:sp>
        <p:nvSpPr>
          <p:cNvPr id="18436" name="Rectangle 7"/>
          <p:cNvSpPr txBox="1">
            <a:spLocks noGrp="1" noChangeArrowheads="1"/>
          </p:cNvSpPr>
          <p:nvPr/>
        </p:nvSpPr>
        <p:spPr bwMode="auto">
          <a:xfrm>
            <a:off x="3885792" y="8687155"/>
            <a:ext cx="2972208" cy="45684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1431" tIns="45716" rIns="91431" bIns="45716" anchor="b"/>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algn="r"/>
            <a:fld id="{87A32121-5C31-4731-9B8C-DAEF408682E3}" type="slidenum">
              <a:rPr lang="en-US" altLang="en-US" sz="1200">
                <a:solidFill>
                  <a:srgbClr val="000000"/>
                </a:solidFill>
                <a:latin typeface="Times" pitchFamily="18" charset="0"/>
                <a:ea typeface="ＭＳ Ｐゴシック" pitchFamily="34" charset="-128"/>
              </a:rPr>
              <a:pPr algn="r"/>
              <a:t>10</a:t>
            </a:fld>
            <a:endParaRPr lang="en-US" altLang="en-US" sz="1200">
              <a:solidFill>
                <a:srgbClr val="000000"/>
              </a:solidFill>
              <a:latin typeface="Times" pitchFamily="18" charset="0"/>
              <a:ea typeface="ＭＳ Ｐゴシック" pitchFamily="34" charset="-128"/>
            </a:endParaRPr>
          </a:p>
        </p:txBody>
      </p:sp>
      <p:sp>
        <p:nvSpPr>
          <p:cNvPr id="18437" name="Rectangle 2"/>
          <p:cNvSpPr>
            <a:spLocks noGrp="1" noRot="1" noChangeAspect="1" noChangeArrowheads="1" noTextEdit="1"/>
          </p:cNvSpPr>
          <p:nvPr>
            <p:ph type="sldImg"/>
          </p:nvPr>
        </p:nvSpPr>
        <p:spPr>
          <a:xfrm>
            <a:off x="1143000" y="685800"/>
            <a:ext cx="4572000" cy="3429000"/>
          </a:xfrm>
          <a:ln/>
        </p:spPr>
      </p:sp>
      <p:sp>
        <p:nvSpPr>
          <p:cNvPr id="18438" name="Rectangle 3"/>
          <p:cNvSpPr>
            <a:spLocks noGrp="1" noChangeArrowheads="1"/>
          </p:cNvSpPr>
          <p:nvPr>
            <p:ph type="body" idx="1"/>
          </p:nvPr>
        </p:nvSpPr>
        <p:spPr>
          <a:xfrm>
            <a:off x="915116" y="4342869"/>
            <a:ext cx="5027769" cy="4115863"/>
          </a:xfr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41F5209-8D39-4299-928F-E001BF7103F2}" type="slidenum">
              <a:rPr lang="en-GB" smtClean="0">
                <a:solidFill>
                  <a:prstClr val="black"/>
                </a:solidFill>
              </a:rPr>
              <a:pPr>
                <a:defRPr/>
              </a:pPr>
              <a:t>29</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emf"/><Relationship Id="rId3"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emf"/><Relationship Id="rId3" Type="http://schemas.openxmlformats.org/officeDocument/2006/relationships/image" Target="../media/image4.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3083" name="Picture 11" descr="front com"/>
          <p:cNvPicPr>
            <a:picLocks noChangeAspect="1" noChangeArrowheads="1"/>
          </p:cNvPicPr>
          <p:nvPr userDrawn="1"/>
        </p:nvPicPr>
        <p:blipFill>
          <a:blip r:embed="rId2" cstate="print"/>
          <a:srcRect l="8195" t="20126" r="7840" b="7307"/>
          <a:stretch>
            <a:fillRect/>
          </a:stretch>
        </p:blipFill>
        <p:spPr bwMode="auto">
          <a:xfrm>
            <a:off x="0" y="1268760"/>
            <a:ext cx="9144000" cy="5587653"/>
          </a:xfrm>
          <a:prstGeom prst="rect">
            <a:avLst/>
          </a:prstGeom>
          <a:noFill/>
        </p:spPr>
      </p:pic>
      <p:sp>
        <p:nvSpPr>
          <p:cNvPr id="3074" name="Rectangle 2"/>
          <p:cNvSpPr>
            <a:spLocks noGrp="1" noChangeArrowheads="1"/>
          </p:cNvSpPr>
          <p:nvPr>
            <p:ph type="ctrTitle"/>
          </p:nvPr>
        </p:nvSpPr>
        <p:spPr>
          <a:xfrm>
            <a:off x="900113" y="1916113"/>
            <a:ext cx="7772400" cy="1441450"/>
          </a:xfrm>
        </p:spPr>
        <p:txBody>
          <a:bodyPr/>
          <a:lstStyle>
            <a:lvl1pPr>
              <a:defRPr sz="4500" b="0">
                <a:solidFill>
                  <a:schemeClr val="bg1"/>
                </a:solidFill>
              </a:defRPr>
            </a:lvl1pPr>
          </a:lstStyle>
          <a:p>
            <a:r>
              <a:rPr lang="en-US" smtClean="0"/>
              <a:t>Click to edit Master title style</a:t>
            </a:r>
            <a:endParaRPr lang="en-GB"/>
          </a:p>
        </p:txBody>
      </p:sp>
      <p:sp>
        <p:nvSpPr>
          <p:cNvPr id="3075" name="Rectangle 3"/>
          <p:cNvSpPr>
            <a:spLocks noGrp="1" noChangeArrowheads="1"/>
          </p:cNvSpPr>
          <p:nvPr>
            <p:ph type="subTitle" idx="1"/>
          </p:nvPr>
        </p:nvSpPr>
        <p:spPr>
          <a:xfrm>
            <a:off x="900113" y="3357563"/>
            <a:ext cx="7775575" cy="1223962"/>
          </a:xfrm>
        </p:spPr>
        <p:txBody>
          <a:bodyPr/>
          <a:lstStyle>
            <a:lvl1pPr marL="0" indent="0">
              <a:buFontTx/>
              <a:buNone/>
              <a:defRPr sz="3600">
                <a:solidFill>
                  <a:schemeClr val="bg1"/>
                </a:solidFill>
              </a:defRPr>
            </a:lvl1pPr>
          </a:lstStyle>
          <a:p>
            <a:r>
              <a:rPr lang="en-US" smtClean="0"/>
              <a:t>Click to edit Master subtitle style</a:t>
            </a:r>
            <a:endParaRPr lang="en-GB"/>
          </a:p>
        </p:txBody>
      </p:sp>
      <p:pic>
        <p:nvPicPr>
          <p:cNvPr id="2050" name="Picture 2" descr="DECC_CYAN_AW"/>
          <p:cNvPicPr>
            <a:picLocks noChangeAspect="1" noChangeArrowheads="1"/>
          </p:cNvPicPr>
          <p:nvPr userDrawn="1"/>
        </p:nvPicPr>
        <p:blipFill>
          <a:blip r:embed="rId3" cstate="print"/>
          <a:srcRect/>
          <a:stretch>
            <a:fillRect/>
          </a:stretch>
        </p:blipFill>
        <p:spPr bwMode="auto">
          <a:xfrm>
            <a:off x="7452320" y="188640"/>
            <a:ext cx="1485900" cy="9906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6688" y="142875"/>
            <a:ext cx="1871662" cy="58785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00113" y="142875"/>
            <a:ext cx="5464175"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B4AFA70-5BDF-4C69-BF70-F3BF0F5DC56A}" type="datetimeFigureOut">
              <a:rPr lang="en-GB" smtClean="0">
                <a:solidFill>
                  <a:prstClr val="black">
                    <a:tint val="75000"/>
                  </a:prstClr>
                </a:solidFill>
              </a:rPr>
              <a:pPr/>
              <a:t>9/25/15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DA69E1-11BF-4248-97E1-E7AB7EC89D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141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4AFA70-5BDF-4C69-BF70-F3BF0F5DC56A}" type="datetimeFigureOut">
              <a:rPr lang="en-GB" smtClean="0">
                <a:solidFill>
                  <a:prstClr val="black">
                    <a:tint val="75000"/>
                  </a:prstClr>
                </a:solidFill>
              </a:rPr>
              <a:pPr/>
              <a:t>9/25/15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DA69E1-11BF-4248-97E1-E7AB7EC89D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7586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4AFA70-5BDF-4C69-BF70-F3BF0F5DC56A}" type="datetimeFigureOut">
              <a:rPr lang="en-GB" smtClean="0">
                <a:solidFill>
                  <a:prstClr val="black">
                    <a:tint val="75000"/>
                  </a:prstClr>
                </a:solidFill>
              </a:rPr>
              <a:pPr/>
              <a:t>9/25/15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DA69E1-11BF-4248-97E1-E7AB7EC89D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177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B4AFA70-5BDF-4C69-BF70-F3BF0F5DC56A}" type="datetimeFigureOut">
              <a:rPr lang="en-GB" smtClean="0">
                <a:solidFill>
                  <a:prstClr val="black">
                    <a:tint val="75000"/>
                  </a:prstClr>
                </a:solidFill>
              </a:rPr>
              <a:pPr/>
              <a:t>9/25/15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DA69E1-11BF-4248-97E1-E7AB7EC89D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3272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B4AFA70-5BDF-4C69-BF70-F3BF0F5DC56A}" type="datetimeFigureOut">
              <a:rPr lang="en-GB" smtClean="0">
                <a:solidFill>
                  <a:prstClr val="black">
                    <a:tint val="75000"/>
                  </a:prstClr>
                </a:solidFill>
              </a:rPr>
              <a:pPr/>
              <a:t>9/25/15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9DA69E1-11BF-4248-97E1-E7AB7EC89D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4219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B4AFA70-5BDF-4C69-BF70-F3BF0F5DC56A}" type="datetimeFigureOut">
              <a:rPr lang="en-GB" smtClean="0">
                <a:solidFill>
                  <a:prstClr val="black">
                    <a:tint val="75000"/>
                  </a:prstClr>
                </a:solidFill>
              </a:rPr>
              <a:pPr/>
              <a:t>9/25/15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9DA69E1-11BF-4248-97E1-E7AB7EC89D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4036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AFA70-5BDF-4C69-BF70-F3BF0F5DC56A}" type="datetimeFigureOut">
              <a:rPr lang="en-GB" smtClean="0">
                <a:solidFill>
                  <a:prstClr val="black">
                    <a:tint val="75000"/>
                  </a:prstClr>
                </a:solidFill>
              </a:rPr>
              <a:pPr/>
              <a:t>9/25/15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9DA69E1-11BF-4248-97E1-E7AB7EC89D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2942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4AFA70-5BDF-4C69-BF70-F3BF0F5DC56A}" type="datetimeFigureOut">
              <a:rPr lang="en-GB" smtClean="0">
                <a:solidFill>
                  <a:prstClr val="black">
                    <a:tint val="75000"/>
                  </a:prstClr>
                </a:solidFill>
              </a:rPr>
              <a:pPr/>
              <a:t>9/25/15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DA69E1-11BF-4248-97E1-E7AB7EC89D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2570062"/>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4" name="Rectangle 3"/>
          <p:cNvSpPr>
            <a:spLocks noGrp="1" noChangeArrowheads="1"/>
          </p:cNvSpPr>
          <p:nvPr userDrawn="1">
            <p:ph type="body" idx="1"/>
          </p:nvPr>
        </p:nvSpPr>
        <p:spPr>
          <a:xfrm>
            <a:off x="900113" y="1844675"/>
            <a:ext cx="6616700" cy="4032250"/>
          </a:xfrm>
          <a:solidFill>
            <a:schemeClr val="bg1"/>
          </a:solidFill>
        </p:spPr>
        <p:txBody>
          <a:bodyPr/>
          <a:lstStyle/>
          <a:p>
            <a:pPr marL="0" lvl="0" indent="0">
              <a:buFontTx/>
              <a:buNone/>
            </a:pPr>
            <a:r>
              <a:rPr lang="en-US" sz="3600" smtClean="0">
                <a:solidFill>
                  <a:srgbClr val="00AEEF"/>
                </a:solidFill>
              </a:rPr>
              <a:t>Click to edit Master text styles</a:t>
            </a:r>
          </a:p>
          <a:p>
            <a:pPr marL="0" lvl="1" indent="0">
              <a:buFontTx/>
              <a:buNone/>
            </a:pPr>
            <a:r>
              <a:rPr lang="en-US" sz="3600" smtClean="0">
                <a:solidFill>
                  <a:srgbClr val="00AEEF"/>
                </a:solidFill>
              </a:rPr>
              <a:t>Second level</a:t>
            </a:r>
          </a:p>
        </p:txBody>
      </p:sp>
      <p:sp>
        <p:nvSpPr>
          <p:cNvPr id="5" name="Rectangle 2"/>
          <p:cNvSpPr>
            <a:spLocks noGrp="1" noChangeArrowheads="1"/>
          </p:cNvSpPr>
          <p:nvPr userDrawn="1">
            <p:ph type="title"/>
          </p:nvPr>
        </p:nvSpPr>
        <p:spPr>
          <a:xfrm>
            <a:off x="900113" y="171450"/>
            <a:ext cx="5400675" cy="504825"/>
          </a:xfrm>
        </p:spPr>
        <p:txBody>
          <a:bodyPr/>
          <a:lstStyle/>
          <a:p>
            <a:r>
              <a:rPr lang="en-US" smtClean="0"/>
              <a:t>Click to edit Master title style</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4AFA70-5BDF-4C69-BF70-F3BF0F5DC56A}" type="datetimeFigureOut">
              <a:rPr lang="en-GB" smtClean="0">
                <a:solidFill>
                  <a:prstClr val="black">
                    <a:tint val="75000"/>
                  </a:prstClr>
                </a:solidFill>
              </a:rPr>
              <a:pPr/>
              <a:t>9/25/15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DA69E1-11BF-4248-97E1-E7AB7EC89D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8138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4AFA70-5BDF-4C69-BF70-F3BF0F5DC56A}" type="datetimeFigureOut">
              <a:rPr lang="en-GB" smtClean="0">
                <a:solidFill>
                  <a:prstClr val="black">
                    <a:tint val="75000"/>
                  </a:prstClr>
                </a:solidFill>
              </a:rPr>
              <a:pPr/>
              <a:t>9/25/15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DA69E1-11BF-4248-97E1-E7AB7EC89D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4856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4AFA70-5BDF-4C69-BF70-F3BF0F5DC56A}" type="datetimeFigureOut">
              <a:rPr lang="en-GB" smtClean="0">
                <a:solidFill>
                  <a:prstClr val="black">
                    <a:tint val="75000"/>
                  </a:prstClr>
                </a:solidFill>
              </a:rPr>
              <a:pPr/>
              <a:t>9/25/15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DA69E1-11BF-4248-97E1-E7AB7EC89D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3610705"/>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pic>
        <p:nvPicPr>
          <p:cNvPr id="5" name="Picture 4" descr="DECC-graphic.pdf"/>
          <p:cNvPicPr>
            <a:picLocks noChangeAspect="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288000"/>
            <a:ext cx="9144000" cy="6461615"/>
          </a:xfrm>
          <a:prstGeom prst="rect">
            <a:avLst/>
          </a:prstGeom>
        </p:spPr>
      </p:pic>
      <p:sp>
        <p:nvSpPr>
          <p:cNvPr id="2" name="Title 1"/>
          <p:cNvSpPr>
            <a:spLocks noGrp="1"/>
          </p:cNvSpPr>
          <p:nvPr>
            <p:ph type="ctrTitle"/>
          </p:nvPr>
        </p:nvSpPr>
        <p:spPr>
          <a:xfrm>
            <a:off x="558000" y="2808000"/>
            <a:ext cx="7633648" cy="2084543"/>
          </a:xfrm>
          <a:ln>
            <a:noFill/>
          </a:ln>
        </p:spPr>
        <p:txBody>
          <a:bodyPr lIns="0" tIns="0" rIns="0" bIns="0"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5445224"/>
            <a:ext cx="7633648" cy="914400"/>
          </a:xfrm>
        </p:spPr>
        <p:txBody>
          <a:bodyPr lIns="0" tIns="0" rIns="0" bIns="0" anchor="b" anchorCtr="0">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4" name="Picture 3" descr="DECC_CYAN_AW.jpg"/>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73420" y="260648"/>
            <a:ext cx="1088640" cy="720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996333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648072"/>
          </a:xfrm>
        </p:spPr>
        <p:txBody>
          <a:bodyPr lIns="0" tIns="0" rIns="0" bIns="0" anchor="t" anchorCtr="0">
            <a:normAutofit/>
          </a:bodyPr>
          <a:lstStyle>
            <a:lvl1pPr>
              <a:defRPr sz="4000" baseline="0">
                <a:solidFill>
                  <a:srgbClr val="00AEEF"/>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8000" y="2088000"/>
            <a:ext cx="8028000" cy="4064455"/>
          </a:xfrm>
        </p:spPr>
        <p:txBody>
          <a:bodyPr lIns="0" tIns="0" rIns="0" bIns="0"/>
          <a:lstStyle>
            <a:lvl1pPr>
              <a:spcBef>
                <a:spcPts val="1200"/>
              </a:spcBef>
              <a:defRPr sz="1800" b="0">
                <a:solidFill>
                  <a:srgbClr val="00AEEF"/>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2"/>
          </p:nvPr>
        </p:nvSpPr>
        <p:spPr>
          <a:xfrm>
            <a:off x="0" y="6309320"/>
            <a:ext cx="9144000" cy="548680"/>
          </a:xfrm>
          <a:prstGeom prst="rect">
            <a:avLst/>
          </a:prstGeom>
          <a:solidFill>
            <a:srgbClr val="00AEEF"/>
          </a:solidFill>
        </p:spPr>
        <p:txBody>
          <a:bodyPr/>
          <a:lstStyle>
            <a:lvl1pPr marL="540000" algn="l">
              <a:defRPr>
                <a:solidFill>
                  <a:schemeClr val="bg1"/>
                </a:solidFill>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7"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smtClean="0">
                <a:solidFill>
                  <a:prstClr val="white"/>
                </a:solidFill>
              </a:rPr>
              <a:t>Presentation title - edit in Header and Footer</a:t>
            </a:r>
            <a:endParaRPr lang="en-US" dirty="0">
              <a:solidFill>
                <a:prstClr val="white"/>
              </a:solidFill>
            </a:endParaRPr>
          </a:p>
        </p:txBody>
      </p:sp>
      <p:pic>
        <p:nvPicPr>
          <p:cNvPr id="8" name="Picture 7" descr="DECC_CYAN_AW.jpg"/>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73420" y="260648"/>
            <a:ext cx="1088640" cy="720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081395"/>
      </p:ext>
    </p:extLst>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2 lines)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1188000"/>
          </a:xfrm>
        </p:spPr>
        <p:txBody>
          <a:bodyPr lIns="0" tIns="0" rIns="0" bIns="0" anchor="t" anchorCtr="0">
            <a:normAutofit/>
          </a:bodyPr>
          <a:lstStyle>
            <a:lvl1pPr>
              <a:defRPr sz="4000" baseline="0">
                <a:solidFill>
                  <a:srgbClr val="00AEEF"/>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8000" y="2628000"/>
            <a:ext cx="8028000" cy="3537304"/>
          </a:xfrm>
        </p:spPr>
        <p:txBody>
          <a:bodyPr lIns="0" tIns="0" rIns="0" bIns="0"/>
          <a:lstStyle>
            <a:lvl1pPr>
              <a:spcBef>
                <a:spcPts val="1200"/>
              </a:spcBef>
              <a:defRPr sz="1800">
                <a:solidFill>
                  <a:srgbClr val="00AEEF"/>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2"/>
          </p:nvPr>
        </p:nvSpPr>
        <p:spPr>
          <a:xfrm>
            <a:off x="0" y="6309320"/>
            <a:ext cx="9144000" cy="548680"/>
          </a:xfrm>
          <a:prstGeom prst="rect">
            <a:avLst/>
          </a:prstGeom>
          <a:solidFill>
            <a:srgbClr val="00AEEF"/>
          </a:solidFill>
        </p:spPr>
        <p:txBody>
          <a:bodyPr/>
          <a:lstStyle>
            <a:lvl1pPr marL="540000" algn="l">
              <a:defRPr>
                <a:solidFill>
                  <a:schemeClr val="bg1"/>
                </a:solidFill>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7"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smtClean="0">
                <a:solidFill>
                  <a:prstClr val="white"/>
                </a:solidFill>
              </a:rPr>
              <a:t>Presentation title - edit in Header and Footer</a:t>
            </a:r>
            <a:endParaRPr lang="en-US" dirty="0">
              <a:solidFill>
                <a:prstClr val="white"/>
              </a:solidFill>
            </a:endParaRPr>
          </a:p>
        </p:txBody>
      </p:sp>
      <p:pic>
        <p:nvPicPr>
          <p:cNvPr id="8" name="Picture 7" descr="DECC_CYAN_AW.jpg"/>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73420" y="260648"/>
            <a:ext cx="1088640" cy="720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0395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itle (1 line) and 2 Column">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648000"/>
          </a:xfrm>
        </p:spPr>
        <p:txBody>
          <a:bodyPr lIns="0" tIns="0" rIns="0" bIns="0" anchor="t" anchorCtr="0">
            <a:normAutofit/>
          </a:bodyPr>
          <a:lstStyle>
            <a:lvl1pPr>
              <a:defRPr sz="4000">
                <a:solidFill>
                  <a:srgbClr val="00AEEF"/>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58000" y="2088000"/>
            <a:ext cx="3924000" cy="4068000"/>
          </a:xfrm>
        </p:spPr>
        <p:txBody>
          <a:bodyPr lIns="0" tIns="0" rIns="0" bIns="0"/>
          <a:lstStyle>
            <a:lvl1pPr>
              <a:defRPr sz="1800" baseline="0">
                <a:solidFill>
                  <a:srgbClr val="00AEEF"/>
                </a:solidFill>
              </a:defRPr>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2000" y="2088000"/>
            <a:ext cx="3924000" cy="4068000"/>
          </a:xfrm>
        </p:spPr>
        <p:txBody>
          <a:bodyPr lIns="0" tIns="0" rIns="0" bIns="0"/>
          <a:lstStyle>
            <a:lvl1pPr>
              <a:defRPr sz="1800" baseline="0">
                <a:solidFill>
                  <a:srgbClr val="00AEEF"/>
                </a:solidFill>
              </a:defRPr>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0" y="6309320"/>
            <a:ext cx="9144000" cy="548680"/>
          </a:xfrm>
          <a:prstGeom prst="rect">
            <a:avLst/>
          </a:prstGeom>
          <a:solidFill>
            <a:srgbClr val="00AEEF"/>
          </a:solidFill>
        </p:spPr>
        <p:txBody>
          <a:bodyPr/>
          <a:lstStyle>
            <a:lvl1pPr marL="540000" algn="l">
              <a:defRPr>
                <a:solidFill>
                  <a:schemeClr val="bg1"/>
                </a:solidFill>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7"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smtClean="0">
                <a:solidFill>
                  <a:prstClr val="white"/>
                </a:solidFill>
              </a:rPr>
              <a:t>Presentation title - edit in Header and Footer</a:t>
            </a:r>
            <a:endParaRPr lang="en-US" dirty="0">
              <a:solidFill>
                <a:prstClr val="white"/>
              </a:solidFill>
            </a:endParaRPr>
          </a:p>
        </p:txBody>
      </p:sp>
      <p:pic>
        <p:nvPicPr>
          <p:cNvPr id="9" name="Picture 8" descr="DECC_CYAN_AW.jpg"/>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73420" y="260648"/>
            <a:ext cx="1088640" cy="720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4126906"/>
      </p:ext>
    </p:extLst>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itle (2 lines) and 2 Column">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1188000"/>
          </a:xfrm>
        </p:spPr>
        <p:txBody>
          <a:bodyPr lIns="0" tIns="0" rIns="0" bIns="0" anchor="t" anchorCtr="0">
            <a:normAutofit/>
          </a:bodyPr>
          <a:lstStyle>
            <a:lvl1pPr>
              <a:defRPr sz="4000">
                <a:solidFill>
                  <a:srgbClr val="00AEEF"/>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58000" y="2628000"/>
            <a:ext cx="3924000" cy="3564000"/>
          </a:xfrm>
        </p:spPr>
        <p:txBody>
          <a:bodyPr lIns="0" tIns="0" rIns="0" bIns="0"/>
          <a:lstStyle>
            <a:lvl1pPr>
              <a:defRPr sz="1800" baseline="0">
                <a:solidFill>
                  <a:srgbClr val="00AEEF"/>
                </a:solidFill>
              </a:defRPr>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2000" y="2628000"/>
            <a:ext cx="3924000" cy="3564000"/>
          </a:xfrm>
        </p:spPr>
        <p:txBody>
          <a:bodyPr lIns="0" tIns="0" rIns="0" bIns="0"/>
          <a:lstStyle>
            <a:lvl1pPr>
              <a:defRPr sz="1800" baseline="0">
                <a:solidFill>
                  <a:srgbClr val="00AEEF"/>
                </a:solidFill>
              </a:defRPr>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0" y="6309320"/>
            <a:ext cx="9144000" cy="548680"/>
          </a:xfrm>
          <a:prstGeom prst="rect">
            <a:avLst/>
          </a:prstGeom>
          <a:solidFill>
            <a:srgbClr val="00AEEF"/>
          </a:solidFill>
        </p:spPr>
        <p:txBody>
          <a:bodyPr/>
          <a:lstStyle>
            <a:lvl1pPr marL="540000" algn="l">
              <a:defRPr>
                <a:solidFill>
                  <a:schemeClr val="bg1"/>
                </a:solidFill>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7"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smtClean="0">
                <a:solidFill>
                  <a:prstClr val="white"/>
                </a:solidFill>
              </a:rPr>
              <a:t>Presentation title - edit in Header and Footer</a:t>
            </a:r>
            <a:endParaRPr lang="en-US" dirty="0">
              <a:solidFill>
                <a:prstClr val="white"/>
              </a:solidFill>
            </a:endParaRPr>
          </a:p>
        </p:txBody>
      </p:sp>
      <p:pic>
        <p:nvPicPr>
          <p:cNvPr id="9" name="Picture 8" descr="DECC_CYAN_AW.jpg"/>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73420" y="260648"/>
            <a:ext cx="1088640" cy="720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6862048"/>
      </p:ext>
    </p:extLst>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lIns="0" tIns="0" rIns="0" bIns="0"/>
          <a:lstStyle>
            <a:lvl1pPr>
              <a:spcBef>
                <a:spcPts val="1200"/>
              </a:spcBef>
              <a:defRPr sz="1800">
                <a:solidFill>
                  <a:srgbClr val="00AEEF"/>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2"/>
          </p:nvPr>
        </p:nvSpPr>
        <p:spPr>
          <a:xfrm>
            <a:off x="0" y="6309320"/>
            <a:ext cx="9144000" cy="548680"/>
          </a:xfrm>
          <a:prstGeom prst="rect">
            <a:avLst/>
          </a:prstGeom>
          <a:solidFill>
            <a:srgbClr val="00AEEF"/>
          </a:solidFill>
        </p:spPr>
        <p:txBody>
          <a:bodyPr/>
          <a:lstStyle>
            <a:lvl1pPr marL="540000" algn="l">
              <a:defRPr>
                <a:solidFill>
                  <a:schemeClr val="bg1"/>
                </a:solidFill>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7"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smtClean="0">
                <a:solidFill>
                  <a:prstClr val="white"/>
                </a:solidFill>
              </a:rPr>
              <a:t>Presentation title - edit in Header and Footer</a:t>
            </a:r>
            <a:endParaRPr lang="en-US" dirty="0">
              <a:solidFill>
                <a:prstClr val="white"/>
              </a:solidFill>
            </a:endParaRPr>
          </a:p>
        </p:txBody>
      </p:sp>
      <p:pic>
        <p:nvPicPr>
          <p:cNvPr id="8" name="Picture 7" descr="DECC_CYAN_AW.jpg"/>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73420" y="260648"/>
            <a:ext cx="1088640" cy="720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60700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3077896" cy="670396"/>
          </a:xfrm>
        </p:spPr>
        <p:txBody>
          <a:bodyPr anchor="t" anchorCtr="0">
            <a:normAutofit/>
          </a:bodyPr>
          <a:lstStyle>
            <a:lvl1pPr algn="l">
              <a:defRPr sz="1800" b="0" i="0" spc="0" baseline="0">
                <a:solidFill>
                  <a:srgbClr val="00AEEF"/>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779912" y="1368001"/>
            <a:ext cx="4799138" cy="4788000"/>
          </a:xfrm>
        </p:spPr>
        <p:txBody>
          <a:bodyPr/>
          <a:lstStyle>
            <a:lvl1pPr>
              <a:defRPr sz="1800" baseline="0">
                <a:solidFill>
                  <a:srgbClr val="00AEEF"/>
                </a:solidFill>
              </a:defRPr>
            </a:lvl1pPr>
            <a:lvl2pPr>
              <a:defRPr sz="1800" baseline="0"/>
            </a:lvl2pPr>
            <a:lvl3pPr>
              <a:defRPr sz="1800" baseline="0"/>
            </a:lvl3pPr>
            <a:lvl4pPr>
              <a:defRPr sz="1600" baseline="0"/>
            </a:lvl4pPr>
            <a:lvl5pPr>
              <a:defRPr sz="1600" baseline="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58000" y="2132856"/>
            <a:ext cx="3077896" cy="4032448"/>
          </a:xfrm>
        </p:spPr>
        <p:txBody>
          <a:bodyPr/>
          <a:lstStyle>
            <a:lvl1pPr marL="0" indent="0">
              <a:buNone/>
              <a:defRPr sz="16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5"/>
          <p:cNvSpPr>
            <a:spLocks noGrp="1"/>
          </p:cNvSpPr>
          <p:nvPr>
            <p:ph type="sldNum" sz="quarter" idx="12"/>
          </p:nvPr>
        </p:nvSpPr>
        <p:spPr>
          <a:xfrm>
            <a:off x="0" y="6309320"/>
            <a:ext cx="9144000" cy="548680"/>
          </a:xfrm>
          <a:prstGeom prst="rect">
            <a:avLst/>
          </a:prstGeom>
          <a:solidFill>
            <a:srgbClr val="00AEEF"/>
          </a:solidFill>
        </p:spPr>
        <p:txBody>
          <a:bodyPr/>
          <a:lstStyle>
            <a:lvl1pPr marL="540000" algn="l">
              <a:defRPr>
                <a:solidFill>
                  <a:schemeClr val="bg1"/>
                </a:solidFill>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6"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smtClean="0">
                <a:solidFill>
                  <a:prstClr val="white"/>
                </a:solidFill>
              </a:rPr>
              <a:t>Presentation title - edit in Header and Footer</a:t>
            </a:r>
            <a:endParaRPr lang="en-US" dirty="0">
              <a:solidFill>
                <a:prstClr val="white"/>
              </a:solidFill>
            </a:endParaRPr>
          </a:p>
        </p:txBody>
      </p:sp>
      <p:pic>
        <p:nvPicPr>
          <p:cNvPr id="9" name="Picture 8" descr="DECC_CYAN_AW.jpg"/>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73420" y="260648"/>
            <a:ext cx="1088640" cy="720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660618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Quotes, Facts and Figures">
    <p:spTree>
      <p:nvGrpSpPr>
        <p:cNvPr id="1" name=""/>
        <p:cNvGrpSpPr/>
        <p:nvPr/>
      </p:nvGrpSpPr>
      <p:grpSpPr>
        <a:xfrm>
          <a:off x="0" y="0"/>
          <a:ext cx="0" cy="0"/>
          <a:chOff x="0" y="0"/>
          <a:chExt cx="0" cy="0"/>
        </a:xfrm>
      </p:grpSpPr>
      <p:sp>
        <p:nvSpPr>
          <p:cNvPr id="11" name="Rectangle 10"/>
          <p:cNvSpPr/>
          <p:nvPr userDrawn="1"/>
        </p:nvSpPr>
        <p:spPr>
          <a:xfrm>
            <a:off x="-12700" y="1213400"/>
            <a:ext cx="9180000" cy="5670000"/>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Text Placeholder 2"/>
          <p:cNvSpPr>
            <a:spLocks noGrp="1"/>
          </p:cNvSpPr>
          <p:nvPr>
            <p:ph type="body" idx="1"/>
          </p:nvPr>
        </p:nvSpPr>
        <p:spPr>
          <a:xfrm>
            <a:off x="558000" y="1988840"/>
            <a:ext cx="8028000" cy="4188760"/>
          </a:xfrm>
        </p:spPr>
        <p:txBody>
          <a:bodyPr lIns="0" tIns="0" rIns="0" bIns="0" anchor="t" anchorCtr="0">
            <a:normAutofit/>
          </a:bodyPr>
          <a:lstStyle>
            <a:lvl1pPr marL="0" indent="0">
              <a:buNone/>
              <a:defRPr sz="40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2"/>
          </p:nvPr>
        </p:nvSpPr>
        <p:spPr>
          <a:xfrm>
            <a:off x="0" y="6309320"/>
            <a:ext cx="9144000" cy="548680"/>
          </a:xfrm>
          <a:prstGeom prst="rect">
            <a:avLst/>
          </a:prstGeom>
          <a:noFill/>
        </p:spPr>
        <p:txBody>
          <a:bodyPr/>
          <a:lstStyle>
            <a:lvl1pPr marL="540000" algn="l">
              <a:defRPr>
                <a:solidFill>
                  <a:schemeClr val="bg1"/>
                </a:solidFill>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9"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smtClean="0">
                <a:solidFill>
                  <a:prstClr val="white"/>
                </a:solidFill>
              </a:rPr>
              <a:t>Presentation title - edit in Header and Footer</a:t>
            </a:r>
            <a:endParaRPr lang="en-US" dirty="0">
              <a:solidFill>
                <a:prstClr val="white"/>
              </a:solidFill>
            </a:endParaRPr>
          </a:p>
        </p:txBody>
      </p:sp>
      <p:pic>
        <p:nvPicPr>
          <p:cNvPr id="10" name="Picture 9" descr="DECC_CYAN_AW.jpg"/>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73420" y="260648"/>
            <a:ext cx="1088640" cy="720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2931602"/>
      </p:ext>
    </p:extLst>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309320"/>
            <a:ext cx="9144000" cy="548680"/>
          </a:xfrm>
          <a:prstGeom prst="rect">
            <a:avLst/>
          </a:prstGeom>
          <a:solidFill>
            <a:srgbClr val="00AEEF"/>
          </a:solidFill>
        </p:spPr>
        <p:txBody>
          <a:bodyPr/>
          <a:lstStyle>
            <a:lvl1pPr marL="540000" algn="l">
              <a:defRPr>
                <a:solidFill>
                  <a:schemeClr val="bg1"/>
                </a:solidFill>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3"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smtClean="0">
                <a:solidFill>
                  <a:prstClr val="white"/>
                </a:solidFill>
              </a:rPr>
              <a:t>Presentation title - edit in Header and Footer</a:t>
            </a:r>
            <a:endParaRPr lang="en-US" dirty="0">
              <a:solidFill>
                <a:prstClr val="white"/>
              </a:solidFill>
            </a:endParaRPr>
          </a:p>
        </p:txBody>
      </p:sp>
      <p:sp>
        <p:nvSpPr>
          <p:cNvPr id="8" name="Picture Placeholder 7"/>
          <p:cNvSpPr>
            <a:spLocks noGrp="1"/>
          </p:cNvSpPr>
          <p:nvPr>
            <p:ph type="pic" sz="quarter" idx="13"/>
          </p:nvPr>
        </p:nvSpPr>
        <p:spPr>
          <a:xfrm>
            <a:off x="0" y="0"/>
            <a:ext cx="9144000" cy="6308725"/>
          </a:xfrm>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478286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Divider">
    <p:spTree>
      <p:nvGrpSpPr>
        <p:cNvPr id="1" name=""/>
        <p:cNvGrpSpPr/>
        <p:nvPr/>
      </p:nvGrpSpPr>
      <p:grpSpPr>
        <a:xfrm>
          <a:off x="0" y="0"/>
          <a:ext cx="0" cy="0"/>
          <a:chOff x="0" y="0"/>
          <a:chExt cx="0" cy="0"/>
        </a:xfrm>
      </p:grpSpPr>
      <p:pic>
        <p:nvPicPr>
          <p:cNvPr id="7" name="Picture 6" descr="DECC-graphic.pdf"/>
          <p:cNvPicPr>
            <a:picLocks noChangeAspect="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288000"/>
            <a:ext cx="9144000" cy="6461615"/>
          </a:xfrm>
          <a:prstGeom prst="rect">
            <a:avLst/>
          </a:prstGeom>
        </p:spPr>
      </p:pic>
      <p:sp>
        <p:nvSpPr>
          <p:cNvPr id="2" name="Title 1"/>
          <p:cNvSpPr>
            <a:spLocks noGrp="1"/>
          </p:cNvSpPr>
          <p:nvPr>
            <p:ph type="title"/>
          </p:nvPr>
        </p:nvSpPr>
        <p:spPr>
          <a:xfrm>
            <a:off x="558000" y="2808000"/>
            <a:ext cx="8028000" cy="2349192"/>
          </a:xfrm>
        </p:spPr>
        <p:txBody>
          <a:bodyPr anchor="t">
            <a:normAutofit/>
          </a:bodyPr>
          <a:lstStyle>
            <a:lvl1pPr>
              <a:defRPr sz="4000">
                <a:solidFill>
                  <a:schemeClr val="bg1"/>
                </a:solidFill>
              </a:defRPr>
            </a:lvl1pPr>
          </a:lstStyle>
          <a:p>
            <a:r>
              <a:rPr lang="en-GB" dirty="0" smtClean="0"/>
              <a:t>Click to edit Master title style</a:t>
            </a:r>
            <a:endParaRPr lang="en-US" dirty="0"/>
          </a:p>
        </p:txBody>
      </p:sp>
      <p:pic>
        <p:nvPicPr>
          <p:cNvPr id="6" name="Picture 5" descr="DECC_CYAN_AW.jpg"/>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73420" y="260648"/>
            <a:ext cx="1088640" cy="720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6639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2_Title Slide">
    <p:spTree>
      <p:nvGrpSpPr>
        <p:cNvPr id="1" name=""/>
        <p:cNvGrpSpPr/>
        <p:nvPr/>
      </p:nvGrpSpPr>
      <p:grpSpPr>
        <a:xfrm>
          <a:off x="0" y="0"/>
          <a:ext cx="0" cy="0"/>
          <a:chOff x="0" y="0"/>
          <a:chExt cx="0" cy="0"/>
        </a:xfrm>
      </p:grpSpPr>
      <p:pic>
        <p:nvPicPr>
          <p:cNvPr id="5" name="Picture 5" descr="Elements_logo-large.png"/>
          <p:cNvPicPr>
            <a:picLocks noChangeAspect="1"/>
          </p:cNvPicPr>
          <p:nvPr userDrawn="1"/>
        </p:nvPicPr>
        <p:blipFill>
          <a:blip r:embed="rId2" cstate="print"/>
          <a:srcRect/>
          <a:stretch>
            <a:fillRect/>
          </a:stretch>
        </p:blipFill>
        <p:spPr bwMode="auto">
          <a:xfrm>
            <a:off x="0" y="3463925"/>
            <a:ext cx="8243888" cy="3394075"/>
          </a:xfrm>
          <a:prstGeom prst="rect">
            <a:avLst/>
          </a:prstGeom>
          <a:noFill/>
          <a:ln w="9525">
            <a:noFill/>
            <a:miter lim="800000"/>
            <a:headEnd/>
            <a:tailEnd/>
          </a:ln>
        </p:spPr>
      </p:pic>
      <p:cxnSp>
        <p:nvCxnSpPr>
          <p:cNvPr id="6" name="Straight Connector 5"/>
          <p:cNvCxnSpPr/>
          <p:nvPr userDrawn="1"/>
        </p:nvCxnSpPr>
        <p:spPr>
          <a:xfrm>
            <a:off x="685800" y="2236788"/>
            <a:ext cx="1077913" cy="0"/>
          </a:xfrm>
          <a:prstGeom prst="line">
            <a:avLst/>
          </a:prstGeom>
          <a:ln w="50800">
            <a:solidFill>
              <a:srgbClr val="8ABD24"/>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5800" y="476672"/>
            <a:ext cx="4606280" cy="1470025"/>
          </a:xfrm>
        </p:spPr>
        <p:txBody>
          <a:bodyPr anchor="b"/>
          <a:lstStyle>
            <a:lvl1pPr>
              <a:defRPr cap="all"/>
            </a:lvl1pPr>
          </a:lstStyle>
          <a:p>
            <a:r>
              <a:rPr lang="en-US" smtClean="0"/>
              <a:t>Click to edit Master title style</a:t>
            </a:r>
            <a:endParaRPr lang="en-GB" dirty="0"/>
          </a:p>
        </p:txBody>
      </p:sp>
      <p:sp>
        <p:nvSpPr>
          <p:cNvPr id="3" name="Subtitle 2"/>
          <p:cNvSpPr>
            <a:spLocks noGrp="1"/>
          </p:cNvSpPr>
          <p:nvPr>
            <p:ph type="subTitle" idx="1"/>
          </p:nvPr>
        </p:nvSpPr>
        <p:spPr>
          <a:xfrm>
            <a:off x="685800" y="2525192"/>
            <a:ext cx="3382144" cy="144016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Picture Placeholder 2"/>
          <p:cNvSpPr>
            <a:spLocks noGrp="1"/>
          </p:cNvSpPr>
          <p:nvPr>
            <p:ph type="pic" sz="quarter" idx="13"/>
          </p:nvPr>
        </p:nvSpPr>
        <p:spPr>
          <a:xfrm>
            <a:off x="4860032" y="1124620"/>
            <a:ext cx="4680520" cy="4682587"/>
          </a:xfrm>
          <a:prstGeom prst="ellipse">
            <a:avLst/>
          </a:prstGeom>
        </p:spPr>
        <p:txBody>
          <a:bodyPr rtlCol="0">
            <a:normAutofit/>
          </a:bodyPr>
          <a:lstStyle/>
          <a:p>
            <a:pPr lvl="0"/>
            <a:r>
              <a:rPr lang="en-US" noProof="0" smtClean="0"/>
              <a:t>Click icon to add picture</a:t>
            </a:r>
            <a:endParaRPr lang="en-US" noProof="0"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772816"/>
            <a:ext cx="8229600" cy="43533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Section Header">
    <p:spTree>
      <p:nvGrpSpPr>
        <p:cNvPr id="1" name=""/>
        <p:cNvGrpSpPr/>
        <p:nvPr/>
      </p:nvGrpSpPr>
      <p:grpSpPr>
        <a:xfrm>
          <a:off x="0" y="0"/>
          <a:ext cx="0" cy="0"/>
          <a:chOff x="0" y="0"/>
          <a:chExt cx="0" cy="0"/>
        </a:xfrm>
      </p:grpSpPr>
      <p:pic>
        <p:nvPicPr>
          <p:cNvPr id="4" name="Picture 5" descr="Elements_illustration2.png"/>
          <p:cNvPicPr>
            <a:picLocks noChangeAspect="1"/>
          </p:cNvPicPr>
          <p:nvPr userDrawn="1"/>
        </p:nvPicPr>
        <p:blipFill>
          <a:blip r:embed="rId2" cstate="print"/>
          <a:srcRect/>
          <a:stretch>
            <a:fillRect/>
          </a:stretch>
        </p:blipFill>
        <p:spPr bwMode="auto">
          <a:xfrm>
            <a:off x="0" y="0"/>
            <a:ext cx="9142413" cy="6858000"/>
          </a:xfrm>
          <a:prstGeom prst="rect">
            <a:avLst/>
          </a:prstGeom>
          <a:noFill/>
          <a:ln w="9525">
            <a:noFill/>
            <a:miter lim="800000"/>
            <a:headEnd/>
            <a:tailEnd/>
          </a:ln>
        </p:spPr>
      </p:pic>
      <p:cxnSp>
        <p:nvCxnSpPr>
          <p:cNvPr id="5" name="Straight Connector 4"/>
          <p:cNvCxnSpPr/>
          <p:nvPr userDrawn="1"/>
        </p:nvCxnSpPr>
        <p:spPr>
          <a:xfrm>
            <a:off x="685800" y="2852738"/>
            <a:ext cx="1077913"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 name="Picture 7" descr="Elements_logo-small.png"/>
          <p:cNvPicPr>
            <a:picLocks noChangeAspect="1"/>
          </p:cNvPicPr>
          <p:nvPr userDrawn="1"/>
        </p:nvPicPr>
        <p:blipFill>
          <a:blip r:embed="rId3" cstate="print"/>
          <a:srcRect/>
          <a:stretch>
            <a:fillRect/>
          </a:stretch>
        </p:blipFill>
        <p:spPr bwMode="auto">
          <a:xfrm>
            <a:off x="0" y="4887913"/>
            <a:ext cx="4787900" cy="1970087"/>
          </a:xfrm>
          <a:prstGeom prst="rect">
            <a:avLst/>
          </a:prstGeom>
          <a:noFill/>
          <a:ln w="9525">
            <a:noFill/>
            <a:miter lim="800000"/>
            <a:headEnd/>
            <a:tailEnd/>
          </a:ln>
        </p:spPr>
      </p:pic>
      <p:sp>
        <p:nvSpPr>
          <p:cNvPr id="9" name="Title 1"/>
          <p:cNvSpPr>
            <a:spLocks noGrp="1"/>
          </p:cNvSpPr>
          <p:nvPr>
            <p:ph type="ctrTitle"/>
          </p:nvPr>
        </p:nvSpPr>
        <p:spPr>
          <a:xfrm>
            <a:off x="685800" y="1092448"/>
            <a:ext cx="7630616" cy="1470025"/>
          </a:xfrm>
        </p:spPr>
        <p:txBody>
          <a:bodyPr anchor="b">
            <a:noAutofit/>
          </a:bodyPr>
          <a:lstStyle>
            <a:lvl1pPr>
              <a:defRPr sz="4800" cap="all">
                <a:solidFill>
                  <a:srgbClr val="FFFFFF"/>
                </a:solidFill>
              </a:defRPr>
            </a:lvl1pPr>
          </a:lstStyle>
          <a:p>
            <a:r>
              <a:rPr lang="en-US" smtClean="0"/>
              <a:t>Click to edit Master title style</a:t>
            </a:r>
            <a:endParaRPr lang="en-GB" dirty="0"/>
          </a:p>
        </p:txBody>
      </p:sp>
      <p:sp>
        <p:nvSpPr>
          <p:cNvPr id="10" name="Subtitle 2"/>
          <p:cNvSpPr>
            <a:spLocks noGrp="1"/>
          </p:cNvSpPr>
          <p:nvPr>
            <p:ph type="subTitle" idx="1"/>
          </p:nvPr>
        </p:nvSpPr>
        <p:spPr>
          <a:xfrm>
            <a:off x="685800" y="3140968"/>
            <a:ext cx="7630616" cy="144016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772816"/>
            <a:ext cx="4040188" cy="639762"/>
          </a:xfrm>
        </p:spPr>
        <p:txBody>
          <a:bodyPr anchor="ctr"/>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64904"/>
            <a:ext cx="4040188" cy="3798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772816"/>
            <a:ext cx="4041775" cy="639762"/>
          </a:xfrm>
        </p:spPr>
        <p:txBody>
          <a:bodyPr anchor="ctr"/>
          <a:lstStyle>
            <a:lvl1pPr marL="0" indent="0">
              <a:buNone/>
              <a:defRPr sz="2400" b="1">
                <a:solidFill>
                  <a:srgbClr val="8ABD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64904"/>
            <a:ext cx="4041775" cy="3798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cSld name="1_Blank">
    <p:spTree>
      <p:nvGrpSpPr>
        <p:cNvPr id="1" name=""/>
        <p:cNvGrpSpPr/>
        <p:nvPr/>
      </p:nvGrpSpPr>
      <p:grpSpPr>
        <a:xfrm>
          <a:off x="0" y="0"/>
          <a:ext cx="0" cy="0"/>
          <a:chOff x="0" y="0"/>
          <a:chExt cx="0" cy="0"/>
        </a:xfrm>
      </p:grpSpPr>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83A09C-919E-476D-B462-A26E2D1CDE3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1151359"/>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00113" y="1989138"/>
            <a:ext cx="3667125"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9638" y="1989138"/>
            <a:ext cx="3668712"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83A09C-919E-476D-B462-A26E2D1CDE3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1151359"/>
      </p:ext>
    </p:extLst>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83A09C-919E-476D-B462-A26E2D1CDE3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1151359"/>
      </p:ext>
    </p:extLst>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1A1B916-17C4-47F5-8B7F-ACCCE2E969E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851172"/>
      </p:ext>
    </p:extLst>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1A1B916-17C4-47F5-8B7F-ACCCE2E969E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851172"/>
      </p:ext>
    </p:extLst>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1A1B916-17C4-47F5-8B7F-ACCCE2E969E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851172"/>
      </p:ext>
    </p:extLst>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1A1B916-17C4-47F5-8B7F-ACCCE2E969E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851172"/>
      </p:ext>
    </p:extLst>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1A1B916-17C4-47F5-8B7F-ACCCE2E969E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851172"/>
      </p:ext>
    </p:extLst>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1A1B916-17C4-47F5-8B7F-ACCCE2E969E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851172"/>
      </p:ext>
    </p:extLst>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1A1B916-17C4-47F5-8B7F-ACCCE2E969E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851172"/>
      </p:ext>
    </p:extLst>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1A1B916-17C4-47F5-8B7F-ACCCE2E969E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851172"/>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theme" Target="../theme/theme4.xml"/><Relationship Id="rId8" Type="http://schemas.openxmlformats.org/officeDocument/2006/relationships/image" Target="../media/image5.png"/><Relationship Id="rId1" Type="http://schemas.openxmlformats.org/officeDocument/2006/relationships/slideLayout" Target="../slideLayouts/slideLayout33.xml"/><Relationship Id="rId2"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theme" Target="../theme/theme5.xml"/><Relationship Id="rId3" Type="http://schemas.openxmlformats.org/officeDocument/2006/relationships/image" Target="../media/image8.jpeg"/></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theme" Target="../theme/theme6.xml"/><Relationship Id="rId3" Type="http://schemas.openxmlformats.org/officeDocument/2006/relationships/image" Target="../media/image8.jpeg"/></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theme" Target="../theme/theme7.xml"/><Relationship Id="rId3" Type="http://schemas.openxmlformats.org/officeDocument/2006/relationships/image" Target="../media/image8.jpeg"/></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31" name="Picture 7" descr="front com"/>
          <p:cNvPicPr>
            <a:picLocks noChangeAspect="1" noChangeArrowheads="1"/>
          </p:cNvPicPr>
          <p:nvPr/>
        </p:nvPicPr>
        <p:blipFill>
          <a:blip r:embed="rId13" cstate="print"/>
          <a:srcRect l="8195" t="20126" r="7840" b="77693"/>
          <a:stretch>
            <a:fillRect/>
          </a:stretch>
        </p:blipFill>
        <p:spPr bwMode="auto">
          <a:xfrm>
            <a:off x="0" y="1268760"/>
            <a:ext cx="9144000" cy="167928"/>
          </a:xfrm>
          <a:prstGeom prst="rect">
            <a:avLst/>
          </a:prstGeom>
          <a:noFill/>
        </p:spPr>
      </p:pic>
      <p:sp>
        <p:nvSpPr>
          <p:cNvPr id="1026" name="Rectangle 2"/>
          <p:cNvSpPr>
            <a:spLocks noGrp="1" noChangeArrowheads="1"/>
          </p:cNvSpPr>
          <p:nvPr>
            <p:ph type="title"/>
          </p:nvPr>
        </p:nvSpPr>
        <p:spPr bwMode="auto">
          <a:xfrm>
            <a:off x="900113" y="142875"/>
            <a:ext cx="5400675" cy="504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900113" y="1989138"/>
            <a:ext cx="7488237" cy="4032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2" name="Picture 2" descr="DECC_CYAN_AW"/>
          <p:cNvPicPr>
            <a:picLocks noChangeAspect="1" noChangeArrowheads="1"/>
          </p:cNvPicPr>
          <p:nvPr/>
        </p:nvPicPr>
        <p:blipFill>
          <a:blip r:embed="rId14" cstate="print"/>
          <a:srcRect/>
          <a:stretch>
            <a:fillRect/>
          </a:stretch>
        </p:blipFill>
        <p:spPr bwMode="auto">
          <a:xfrm>
            <a:off x="7452320" y="188640"/>
            <a:ext cx="1485900" cy="990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fontAlgn="base" hangingPunct="1">
        <a:spcBef>
          <a:spcPct val="0"/>
        </a:spcBef>
        <a:spcAft>
          <a:spcPct val="0"/>
        </a:spcAft>
        <a:defRPr sz="2200" b="1">
          <a:solidFill>
            <a:srgbClr val="7B7979"/>
          </a:solidFill>
          <a:latin typeface="+mj-lt"/>
          <a:ea typeface="+mj-ea"/>
          <a:cs typeface="+mj-cs"/>
        </a:defRPr>
      </a:lvl1pPr>
      <a:lvl2pPr algn="l" rtl="0" eaLnBrk="1" fontAlgn="base" hangingPunct="1">
        <a:spcBef>
          <a:spcPct val="0"/>
        </a:spcBef>
        <a:spcAft>
          <a:spcPct val="0"/>
        </a:spcAft>
        <a:defRPr sz="2200" b="1">
          <a:solidFill>
            <a:srgbClr val="7B7979"/>
          </a:solidFill>
          <a:latin typeface="Arial" pitchFamily="34" charset="0"/>
        </a:defRPr>
      </a:lvl2pPr>
      <a:lvl3pPr algn="l" rtl="0" eaLnBrk="1" fontAlgn="base" hangingPunct="1">
        <a:spcBef>
          <a:spcPct val="0"/>
        </a:spcBef>
        <a:spcAft>
          <a:spcPct val="0"/>
        </a:spcAft>
        <a:defRPr sz="2200" b="1">
          <a:solidFill>
            <a:srgbClr val="7B7979"/>
          </a:solidFill>
          <a:latin typeface="Arial" pitchFamily="34" charset="0"/>
        </a:defRPr>
      </a:lvl3pPr>
      <a:lvl4pPr algn="l" rtl="0" eaLnBrk="1" fontAlgn="base" hangingPunct="1">
        <a:spcBef>
          <a:spcPct val="0"/>
        </a:spcBef>
        <a:spcAft>
          <a:spcPct val="0"/>
        </a:spcAft>
        <a:defRPr sz="2200" b="1">
          <a:solidFill>
            <a:srgbClr val="7B7979"/>
          </a:solidFill>
          <a:latin typeface="Arial" pitchFamily="34" charset="0"/>
        </a:defRPr>
      </a:lvl4pPr>
      <a:lvl5pPr algn="l" rtl="0" eaLnBrk="1" fontAlgn="base" hangingPunct="1">
        <a:spcBef>
          <a:spcPct val="0"/>
        </a:spcBef>
        <a:spcAft>
          <a:spcPct val="0"/>
        </a:spcAft>
        <a:defRPr sz="2200" b="1">
          <a:solidFill>
            <a:srgbClr val="7B7979"/>
          </a:solidFill>
          <a:latin typeface="Arial" pitchFamily="34" charset="0"/>
        </a:defRPr>
      </a:lvl5pPr>
      <a:lvl6pPr marL="457200" algn="l" rtl="0" eaLnBrk="1" fontAlgn="base" hangingPunct="1">
        <a:spcBef>
          <a:spcPct val="0"/>
        </a:spcBef>
        <a:spcAft>
          <a:spcPct val="0"/>
        </a:spcAft>
        <a:defRPr sz="2200" b="1">
          <a:solidFill>
            <a:srgbClr val="7B7979"/>
          </a:solidFill>
          <a:latin typeface="Arial" pitchFamily="34" charset="0"/>
        </a:defRPr>
      </a:lvl6pPr>
      <a:lvl7pPr marL="914400" algn="l" rtl="0" eaLnBrk="1" fontAlgn="base" hangingPunct="1">
        <a:spcBef>
          <a:spcPct val="0"/>
        </a:spcBef>
        <a:spcAft>
          <a:spcPct val="0"/>
        </a:spcAft>
        <a:defRPr sz="2200" b="1">
          <a:solidFill>
            <a:srgbClr val="7B7979"/>
          </a:solidFill>
          <a:latin typeface="Arial" pitchFamily="34" charset="0"/>
        </a:defRPr>
      </a:lvl7pPr>
      <a:lvl8pPr marL="1371600" algn="l" rtl="0" eaLnBrk="1" fontAlgn="base" hangingPunct="1">
        <a:spcBef>
          <a:spcPct val="0"/>
        </a:spcBef>
        <a:spcAft>
          <a:spcPct val="0"/>
        </a:spcAft>
        <a:defRPr sz="2200" b="1">
          <a:solidFill>
            <a:srgbClr val="7B7979"/>
          </a:solidFill>
          <a:latin typeface="Arial" pitchFamily="34" charset="0"/>
        </a:defRPr>
      </a:lvl8pPr>
      <a:lvl9pPr marL="1828800" algn="l" rtl="0" eaLnBrk="1" fontAlgn="base" hangingPunct="1">
        <a:spcBef>
          <a:spcPct val="0"/>
        </a:spcBef>
        <a:spcAft>
          <a:spcPct val="0"/>
        </a:spcAft>
        <a:defRPr sz="2200" b="1">
          <a:solidFill>
            <a:srgbClr val="7B7979"/>
          </a:solidFill>
          <a:latin typeface="Arial" pitchFamily="34" charset="0"/>
        </a:defRPr>
      </a:lvl9pPr>
    </p:titleStyle>
    <p:bodyStyle>
      <a:lvl1pPr marL="342900" indent="-342900" algn="l" rtl="0" eaLnBrk="1" fontAlgn="base" hangingPunct="1">
        <a:spcBef>
          <a:spcPct val="20000"/>
        </a:spcBef>
        <a:spcAft>
          <a:spcPct val="0"/>
        </a:spcAft>
        <a:buChar char="•"/>
        <a:defRPr sz="1700">
          <a:solidFill>
            <a:srgbClr val="7B7979"/>
          </a:solidFill>
          <a:latin typeface="+mn-lt"/>
          <a:ea typeface="+mn-ea"/>
          <a:cs typeface="+mn-cs"/>
        </a:defRPr>
      </a:lvl1pPr>
      <a:lvl2pPr marL="742950" indent="-285750" algn="l" rtl="0" eaLnBrk="1" fontAlgn="base" hangingPunct="1">
        <a:spcBef>
          <a:spcPct val="20000"/>
        </a:spcBef>
        <a:spcAft>
          <a:spcPct val="0"/>
        </a:spcAft>
        <a:buChar char="–"/>
        <a:defRPr sz="1700">
          <a:solidFill>
            <a:srgbClr val="7B7979"/>
          </a:solidFill>
          <a:latin typeface="+mn-lt"/>
        </a:defRPr>
      </a:lvl2pPr>
      <a:lvl3pPr marL="1143000" indent="-228600" algn="l" rtl="0" eaLnBrk="1" fontAlgn="base" hangingPunct="1">
        <a:spcBef>
          <a:spcPct val="20000"/>
        </a:spcBef>
        <a:spcAft>
          <a:spcPct val="0"/>
        </a:spcAft>
        <a:buChar char="•"/>
        <a:defRPr sz="1700">
          <a:solidFill>
            <a:srgbClr val="7B7979"/>
          </a:solidFill>
          <a:latin typeface="+mn-lt"/>
        </a:defRPr>
      </a:lvl3pPr>
      <a:lvl4pPr marL="1600200" indent="-228600" algn="l" rtl="0" eaLnBrk="1" fontAlgn="base" hangingPunct="1">
        <a:spcBef>
          <a:spcPct val="20000"/>
        </a:spcBef>
        <a:spcAft>
          <a:spcPct val="0"/>
        </a:spcAft>
        <a:buChar char="–"/>
        <a:defRPr sz="1700">
          <a:solidFill>
            <a:srgbClr val="7B7979"/>
          </a:solidFill>
          <a:latin typeface="+mn-lt"/>
        </a:defRPr>
      </a:lvl4pPr>
      <a:lvl5pPr marL="2057400" indent="-228600" algn="l" rtl="0" eaLnBrk="1" fontAlgn="base" hangingPunct="1">
        <a:spcBef>
          <a:spcPct val="20000"/>
        </a:spcBef>
        <a:spcAft>
          <a:spcPct val="0"/>
        </a:spcAft>
        <a:buChar char="»"/>
        <a:defRPr sz="1700">
          <a:solidFill>
            <a:srgbClr val="7B7979"/>
          </a:solidFill>
          <a:latin typeface="+mn-lt"/>
        </a:defRPr>
      </a:lvl5pPr>
      <a:lvl6pPr marL="2514600" indent="-228600" algn="l" rtl="0" eaLnBrk="1" fontAlgn="base" hangingPunct="1">
        <a:spcBef>
          <a:spcPct val="20000"/>
        </a:spcBef>
        <a:spcAft>
          <a:spcPct val="0"/>
        </a:spcAft>
        <a:buChar char="»"/>
        <a:defRPr sz="1700">
          <a:solidFill>
            <a:srgbClr val="7B7979"/>
          </a:solidFill>
          <a:latin typeface="+mn-lt"/>
        </a:defRPr>
      </a:lvl6pPr>
      <a:lvl7pPr marL="2971800" indent="-228600" algn="l" rtl="0" eaLnBrk="1" fontAlgn="base" hangingPunct="1">
        <a:spcBef>
          <a:spcPct val="20000"/>
        </a:spcBef>
        <a:spcAft>
          <a:spcPct val="0"/>
        </a:spcAft>
        <a:buChar char="»"/>
        <a:defRPr sz="1700">
          <a:solidFill>
            <a:srgbClr val="7B7979"/>
          </a:solidFill>
          <a:latin typeface="+mn-lt"/>
        </a:defRPr>
      </a:lvl7pPr>
      <a:lvl8pPr marL="3429000" indent="-228600" algn="l" rtl="0" eaLnBrk="1" fontAlgn="base" hangingPunct="1">
        <a:spcBef>
          <a:spcPct val="20000"/>
        </a:spcBef>
        <a:spcAft>
          <a:spcPct val="0"/>
        </a:spcAft>
        <a:buChar char="»"/>
        <a:defRPr sz="1700">
          <a:solidFill>
            <a:srgbClr val="7B7979"/>
          </a:solidFill>
          <a:latin typeface="+mn-lt"/>
        </a:defRPr>
      </a:lvl8pPr>
      <a:lvl9pPr marL="3886200" indent="-228600" algn="l" rtl="0" eaLnBrk="1" fontAlgn="base" hangingPunct="1">
        <a:spcBef>
          <a:spcPct val="20000"/>
        </a:spcBef>
        <a:spcAft>
          <a:spcPct val="0"/>
        </a:spcAft>
        <a:buChar char="»"/>
        <a:defRPr sz="1700">
          <a:solidFill>
            <a:srgbClr val="7B797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ED217D1C-715C-4BB2-BF0F-E0C3E9487C93}" type="slidenum">
              <a:rPr lang="en-GB">
                <a:solidFill>
                  <a:srgbClr val="000000"/>
                </a:solidFill>
                <a:latin typeface="Arial" charset="0"/>
              </a:rPr>
              <a:pPr>
                <a:def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ED217D1C-715C-4BB2-BF0F-E0C3E9487C93}" type="slidenum">
              <a:rPr lang="en-GB">
                <a:solidFill>
                  <a:srgbClr val="000000"/>
                </a:solidFill>
                <a:latin typeface="Arial" charset="0"/>
              </a:rPr>
              <a:pPr>
                <a:def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ED217D1C-715C-4BB2-BF0F-E0C3E9487C93}" type="slidenum">
              <a:rPr lang="en-GB">
                <a:solidFill>
                  <a:srgbClr val="000000"/>
                </a:solidFill>
                <a:latin typeface="Arial" charset="0"/>
              </a:rPr>
              <a:pPr>
                <a:def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ED217D1C-715C-4BB2-BF0F-E0C3E9487C93}" type="slidenum">
              <a:rPr lang="en-GB">
                <a:solidFill>
                  <a:srgbClr val="000000"/>
                </a:solidFill>
                <a:latin typeface="Arial" charset="0"/>
              </a:rPr>
              <a:pPr>
                <a:def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ED217D1C-715C-4BB2-BF0F-E0C3E9487C93}" type="slidenum">
              <a:rPr lang="en-GB">
                <a:solidFill>
                  <a:srgbClr val="000000"/>
                </a:solidFill>
                <a:latin typeface="Arial" charset="0"/>
              </a:rPr>
              <a:pPr>
                <a:def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ED217D1C-715C-4BB2-BF0F-E0C3E9487C93}" type="slidenum">
              <a:rPr lang="en-GB">
                <a:solidFill>
                  <a:srgbClr val="000000"/>
                </a:solidFill>
                <a:latin typeface="Arial" charset="0"/>
              </a:rPr>
              <a:pPr>
                <a:def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B4AFA70-5BDF-4C69-BF70-F3BF0F5DC56A}" type="datetimeFigureOut">
              <a:rPr lang="en-GB" smtClean="0">
                <a:solidFill>
                  <a:prstClr val="black">
                    <a:tint val="75000"/>
                  </a:prstClr>
                </a:solidFill>
                <a:latin typeface="Calibri"/>
              </a:rPr>
              <a:pPr fontAlgn="auto">
                <a:spcBef>
                  <a:spcPts val="0"/>
                </a:spcBef>
                <a:spcAft>
                  <a:spcPts val="0"/>
                </a:spcAft>
              </a:pPr>
              <a:t>9/25/15</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9DA69E1-11BF-4248-97E1-E7AB7EC89D47}"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1307663"/>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8000" y="274638"/>
            <a:ext cx="80280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58000" y="1600200"/>
            <a:ext cx="8028000" cy="452596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0" y="6309320"/>
            <a:ext cx="9144000" cy="548680"/>
          </a:xfrm>
          <a:prstGeom prst="rect">
            <a:avLst/>
          </a:prstGeom>
          <a:solidFill>
            <a:srgbClr val="00AEEF"/>
          </a:solidFill>
        </p:spPr>
        <p:txBody>
          <a:bodyPr lIns="0" tIns="0" bIns="0" anchor="ctr"/>
          <a:lstStyle>
            <a:lvl1pPr marL="540000" algn="l">
              <a:defRPr sz="1200">
                <a:solidFill>
                  <a:schemeClr val="bg1"/>
                </a:solidFill>
              </a:defRPr>
            </a:lvl1pPr>
          </a:lstStyle>
          <a:p>
            <a:pPr fontAlgn="auto">
              <a:spcBef>
                <a:spcPts val="0"/>
              </a:spcBef>
              <a:spcAft>
                <a:spcPts val="0"/>
              </a:spcAft>
            </a:pPr>
            <a:fld id="{E051598E-9D06-4046-8EF2-7702044C4E81}" type="slidenum">
              <a:rPr lang="en-US" smtClean="0">
                <a:solidFill>
                  <a:prstClr val="white"/>
                </a:solidFill>
                <a:latin typeface="Arial"/>
              </a:rPr>
              <a:pPr fontAlgn="auto">
                <a:spcBef>
                  <a:spcPts val="0"/>
                </a:spcBef>
                <a:spcAft>
                  <a:spcPts val="0"/>
                </a:spcAft>
              </a:pPr>
              <a:t>‹#›</a:t>
            </a:fld>
            <a:r>
              <a:rPr lang="en-US" dirty="0" smtClean="0">
                <a:solidFill>
                  <a:prstClr val="white"/>
                </a:solidFill>
                <a:latin typeface="Arial"/>
              </a:rPr>
              <a:t> </a:t>
            </a:r>
            <a:endParaRPr lang="en-US" dirty="0">
              <a:solidFill>
                <a:prstClr val="white"/>
              </a:solidFill>
              <a:latin typeface="Arial"/>
            </a:endParaRPr>
          </a:p>
        </p:txBody>
      </p:sp>
      <p:sp>
        <p:nvSpPr>
          <p:cNvPr id="6"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pPr fontAlgn="auto">
              <a:spcBef>
                <a:spcPts val="0"/>
              </a:spcBef>
              <a:spcAft>
                <a:spcPts val="0"/>
              </a:spcAft>
            </a:pPr>
            <a:r>
              <a:rPr lang="en-US" smtClean="0">
                <a:solidFill>
                  <a:prstClr val="white"/>
                </a:solidFill>
              </a:rPr>
              <a:t>Presentation title - edit in Header and Footer</a:t>
            </a:r>
            <a:endParaRPr lang="en-US" dirty="0">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4267291"/>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Lst>
  <p:hf hdr="0" dt="0"/>
  <p:txStyles>
    <p:titleStyle>
      <a:lvl1pPr algn="l" defTabSz="914400" rtl="0" eaLnBrk="1" latinLnBrk="0" hangingPunct="1">
        <a:spcBef>
          <a:spcPct val="0"/>
        </a:spcBef>
        <a:buNone/>
        <a:defRPr sz="3600" kern="1200" spc="-150" baseline="0">
          <a:solidFill>
            <a:srgbClr val="00AEEF"/>
          </a:solidFill>
          <a:latin typeface="+mj-lt"/>
          <a:ea typeface="+mj-ea"/>
          <a:cs typeface="+mj-cs"/>
        </a:defRPr>
      </a:lvl1pPr>
    </p:titleStyle>
    <p:bodyStyle>
      <a:lvl1pPr marL="0" indent="0" algn="l" defTabSz="914400" rtl="0" eaLnBrk="1" latinLnBrk="0" hangingPunct="1">
        <a:spcBef>
          <a:spcPts val="1200"/>
        </a:spcBef>
        <a:buFont typeface="Arial" pitchFamily="34" charset="0"/>
        <a:buNone/>
        <a:defRPr sz="2000" b="0" i="0" kern="1200" baseline="0">
          <a:solidFill>
            <a:srgbClr val="00AEEF"/>
          </a:solidFill>
          <a:latin typeface="Arial" pitchFamily="34" charset="0"/>
          <a:ea typeface="+mn-ea"/>
          <a:cs typeface="+mn-cs"/>
        </a:defRPr>
      </a:lvl1pPr>
      <a:lvl2pPr marL="0" indent="0" algn="l" defTabSz="914400" rtl="0" eaLnBrk="1" latinLnBrk="0" hangingPunct="1">
        <a:spcBef>
          <a:spcPts val="600"/>
        </a:spcBef>
        <a:buFontTx/>
        <a:buNone/>
        <a:defRPr sz="1800" kern="1200" baseline="0">
          <a:solidFill>
            <a:schemeClr val="tx1"/>
          </a:solidFill>
          <a:latin typeface="Arial" pitchFamily="34" charset="0"/>
          <a:ea typeface="+mn-ea"/>
          <a:cs typeface="+mn-cs"/>
        </a:defRPr>
      </a:lvl2pPr>
      <a:lvl3pPr marL="216000" indent="-216000" algn="l" defTabSz="914400" rtl="0" eaLnBrk="1" latinLnBrk="0" hangingPunct="1">
        <a:spcBef>
          <a:spcPts val="600"/>
        </a:spcBef>
        <a:buFont typeface="Arial" pitchFamily="34" charset="0"/>
        <a:buChar char="•"/>
        <a:defRPr sz="1800" kern="1200" baseline="0">
          <a:solidFill>
            <a:schemeClr val="tx1"/>
          </a:solidFill>
          <a:latin typeface="Arial" pitchFamily="34" charset="0"/>
          <a:ea typeface="+mn-ea"/>
          <a:cs typeface="+mn-cs"/>
        </a:defRPr>
      </a:lvl3pPr>
      <a:lvl4pPr marL="900000" indent="-288000" algn="l" defTabSz="914400" rtl="0" eaLnBrk="1" latinLnBrk="0" hangingPunct="1">
        <a:spcBef>
          <a:spcPts val="600"/>
        </a:spcBef>
        <a:buFont typeface="Arial" pitchFamily="34" charset="0"/>
        <a:buChar char="–"/>
        <a:defRPr sz="1600" kern="1200" baseline="0">
          <a:solidFill>
            <a:schemeClr val="tx1"/>
          </a:solidFill>
          <a:latin typeface="Arial" pitchFamily="34" charset="0"/>
          <a:ea typeface="+mn-ea"/>
          <a:cs typeface="+mn-cs"/>
        </a:defRPr>
      </a:lvl4pPr>
      <a:lvl5pPr marL="900000" indent="-288000" algn="l" defTabSz="914400" rtl="0" eaLnBrk="1" latinLnBrk="0" hangingPunct="1">
        <a:spcBef>
          <a:spcPct val="20000"/>
        </a:spcBef>
        <a:buFont typeface="+mj-lt"/>
        <a:buAutoNum type="arabicPeriod"/>
        <a:defRPr sz="16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026" name="Picture 11" descr="Elements_logo-small.png"/>
          <p:cNvPicPr>
            <a:picLocks noChangeAspect="1"/>
          </p:cNvPicPr>
          <p:nvPr/>
        </p:nvPicPr>
        <p:blipFill>
          <a:blip r:embed="rId8" cstate="print"/>
          <a:srcRect/>
          <a:stretch>
            <a:fillRect/>
          </a:stretch>
        </p:blipFill>
        <p:spPr bwMode="auto">
          <a:xfrm>
            <a:off x="0" y="4887913"/>
            <a:ext cx="4787900" cy="1970087"/>
          </a:xfrm>
          <a:prstGeom prst="rect">
            <a:avLst/>
          </a:prstGeom>
          <a:noFill/>
          <a:ln w="9525">
            <a:noFill/>
            <a:miter lim="800000"/>
            <a:headEnd/>
            <a:tailEnd/>
          </a:ln>
        </p:spPr>
      </p:pic>
      <p:sp>
        <p:nvSpPr>
          <p:cNvPr id="1027" name="Title Placeholder 1"/>
          <p:cNvSpPr>
            <a:spLocks noGrp="1"/>
          </p:cNvSpPr>
          <p:nvPr>
            <p:ph type="title"/>
          </p:nvPr>
        </p:nvSpPr>
        <p:spPr bwMode="auto">
          <a:xfrm>
            <a:off x="457200" y="476250"/>
            <a:ext cx="8229600" cy="11239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GB" smtClean="0"/>
          </a:p>
        </p:txBody>
      </p:sp>
      <p:sp>
        <p:nvSpPr>
          <p:cNvPr id="1028" name="Text Placeholder 2"/>
          <p:cNvSpPr>
            <a:spLocks noGrp="1"/>
          </p:cNvSpPr>
          <p:nvPr>
            <p:ph type="body" idx="1"/>
          </p:nvPr>
        </p:nvSpPr>
        <p:spPr bwMode="auto">
          <a:xfrm>
            <a:off x="457200" y="1844675"/>
            <a:ext cx="8229600" cy="42814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cxnSp>
        <p:nvCxnSpPr>
          <p:cNvPr id="11" name="Straight Connector 10"/>
          <p:cNvCxnSpPr/>
          <p:nvPr/>
        </p:nvCxnSpPr>
        <p:spPr>
          <a:xfrm>
            <a:off x="457200" y="476250"/>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Lst>
  <p:transition/>
  <p:txStyles>
    <p:titleStyle>
      <a:lvl1pPr algn="l" defTabSz="457200" rtl="0" eaLnBrk="0" fontAlgn="base" hangingPunct="0">
        <a:spcBef>
          <a:spcPct val="0"/>
        </a:spcBef>
        <a:spcAft>
          <a:spcPct val="0"/>
        </a:spcAft>
        <a:defRPr sz="3200" kern="1200">
          <a:solidFill>
            <a:schemeClr val="tx1"/>
          </a:solidFill>
          <a:latin typeface="+mj-lt"/>
          <a:ea typeface="ＭＳ Ｐゴシック" charset="0"/>
          <a:cs typeface="+mj-cs"/>
        </a:defRPr>
      </a:lvl1pPr>
      <a:lvl2pPr algn="l" defTabSz="457200" rtl="0" eaLnBrk="0" fontAlgn="base" hangingPunct="0">
        <a:spcBef>
          <a:spcPct val="0"/>
        </a:spcBef>
        <a:spcAft>
          <a:spcPct val="0"/>
        </a:spcAft>
        <a:defRPr sz="3200">
          <a:solidFill>
            <a:schemeClr val="tx1"/>
          </a:solidFill>
          <a:latin typeface="Arial" charset="0"/>
          <a:ea typeface="ＭＳ Ｐゴシック" charset="0"/>
        </a:defRPr>
      </a:lvl2pPr>
      <a:lvl3pPr algn="l" defTabSz="457200" rtl="0" eaLnBrk="0" fontAlgn="base" hangingPunct="0">
        <a:spcBef>
          <a:spcPct val="0"/>
        </a:spcBef>
        <a:spcAft>
          <a:spcPct val="0"/>
        </a:spcAft>
        <a:defRPr sz="3200">
          <a:solidFill>
            <a:schemeClr val="tx1"/>
          </a:solidFill>
          <a:latin typeface="Arial" charset="0"/>
          <a:ea typeface="ＭＳ Ｐゴシック" charset="0"/>
        </a:defRPr>
      </a:lvl3pPr>
      <a:lvl4pPr algn="l" defTabSz="457200" rtl="0" eaLnBrk="0" fontAlgn="base" hangingPunct="0">
        <a:spcBef>
          <a:spcPct val="0"/>
        </a:spcBef>
        <a:spcAft>
          <a:spcPct val="0"/>
        </a:spcAft>
        <a:defRPr sz="3200">
          <a:solidFill>
            <a:schemeClr val="tx1"/>
          </a:solidFill>
          <a:latin typeface="Arial" charset="0"/>
          <a:ea typeface="ＭＳ Ｐゴシック" charset="0"/>
        </a:defRPr>
      </a:lvl4pPr>
      <a:lvl5pPr algn="l" defTabSz="457200" rtl="0" eaLnBrk="0" fontAlgn="base" hangingPunct="0">
        <a:spcBef>
          <a:spcPct val="0"/>
        </a:spcBef>
        <a:spcAft>
          <a:spcPct val="0"/>
        </a:spcAft>
        <a:defRPr sz="3200">
          <a:solidFill>
            <a:schemeClr val="tx1"/>
          </a:solidFill>
          <a:latin typeface="Arial" charset="0"/>
          <a:ea typeface="ＭＳ Ｐゴシック" charset="0"/>
        </a:defRPr>
      </a:lvl5pPr>
      <a:lvl6pPr marL="457200" algn="l" defTabSz="457200" rtl="0" fontAlgn="base">
        <a:spcBef>
          <a:spcPct val="0"/>
        </a:spcBef>
        <a:spcAft>
          <a:spcPct val="0"/>
        </a:spcAft>
        <a:defRPr sz="3200">
          <a:solidFill>
            <a:schemeClr val="tx1"/>
          </a:solidFill>
          <a:latin typeface="Arial" charset="0"/>
        </a:defRPr>
      </a:lvl6pPr>
      <a:lvl7pPr marL="914400" algn="l" defTabSz="457200" rtl="0" fontAlgn="base">
        <a:spcBef>
          <a:spcPct val="0"/>
        </a:spcBef>
        <a:spcAft>
          <a:spcPct val="0"/>
        </a:spcAft>
        <a:defRPr sz="3200">
          <a:solidFill>
            <a:schemeClr val="tx1"/>
          </a:solidFill>
          <a:latin typeface="Arial" charset="0"/>
        </a:defRPr>
      </a:lvl7pPr>
      <a:lvl8pPr marL="1371600" algn="l" defTabSz="457200" rtl="0" fontAlgn="base">
        <a:spcBef>
          <a:spcPct val="0"/>
        </a:spcBef>
        <a:spcAft>
          <a:spcPct val="0"/>
        </a:spcAft>
        <a:defRPr sz="3200">
          <a:solidFill>
            <a:schemeClr val="tx1"/>
          </a:solidFill>
          <a:latin typeface="Arial" charset="0"/>
        </a:defRPr>
      </a:lvl8pPr>
      <a:lvl9pPr marL="1828800" algn="l" defTabSz="457200" rtl="0" fontAlgn="base">
        <a:spcBef>
          <a:spcPct val="0"/>
        </a:spcBef>
        <a:spcAft>
          <a:spcPct val="0"/>
        </a:spcAft>
        <a:defRPr sz="3200">
          <a:solidFill>
            <a:schemeClr val="tx1"/>
          </a:solidFill>
          <a:latin typeface="Arial" charset="0"/>
        </a:defRPr>
      </a:lvl9pPr>
    </p:titleStyle>
    <p:bodyStyle>
      <a:lvl1pPr marL="444500" indent="-444500" algn="l" defTabSz="457200" rtl="0" eaLnBrk="0" fontAlgn="base" hangingPunct="0">
        <a:spcBef>
          <a:spcPct val="0"/>
        </a:spcBef>
        <a:spcAft>
          <a:spcPts val="700"/>
        </a:spcAft>
        <a:buClr>
          <a:schemeClr val="accent1"/>
        </a:buClr>
        <a:buSzPct val="100000"/>
        <a:buFont typeface="Wingdings" pitchFamily="2" charset="2"/>
        <a:buChar char=""/>
        <a:defRPr sz="2400" kern="1200">
          <a:solidFill>
            <a:schemeClr val="tx1"/>
          </a:solidFill>
          <a:latin typeface="+mn-lt"/>
          <a:ea typeface="ＭＳ Ｐゴシック" charset="0"/>
          <a:cs typeface="+mn-cs"/>
        </a:defRPr>
      </a:lvl1pPr>
      <a:lvl2pPr marL="889000" indent="-444500" algn="l" defTabSz="457200" rtl="0" eaLnBrk="0" fontAlgn="base" hangingPunct="0">
        <a:spcBef>
          <a:spcPct val="0"/>
        </a:spcBef>
        <a:spcAft>
          <a:spcPts val="700"/>
        </a:spcAft>
        <a:buClr>
          <a:schemeClr val="accent1"/>
        </a:buClr>
        <a:buSzPct val="100000"/>
        <a:buFont typeface="Wingdings" pitchFamily="2" charset="2"/>
        <a:buChar char=""/>
        <a:defRPr sz="2400" kern="1200">
          <a:solidFill>
            <a:schemeClr val="tx1"/>
          </a:solidFill>
          <a:latin typeface="+mn-lt"/>
          <a:ea typeface="ＭＳ Ｐゴシック" charset="0"/>
          <a:cs typeface="+mn-cs"/>
        </a:defRPr>
      </a:lvl2pPr>
      <a:lvl3pPr marL="1333500" indent="-444500" algn="l" defTabSz="457200" rtl="0" eaLnBrk="0" fontAlgn="base" hangingPunct="0">
        <a:spcBef>
          <a:spcPct val="0"/>
        </a:spcBef>
        <a:spcAft>
          <a:spcPts val="700"/>
        </a:spcAft>
        <a:buClr>
          <a:schemeClr val="accent1"/>
        </a:buClr>
        <a:buSzPct val="100000"/>
        <a:buFont typeface="Wingdings" pitchFamily="2" charset="2"/>
        <a:buChar char=""/>
        <a:defRPr sz="2400" kern="1200">
          <a:solidFill>
            <a:schemeClr val="tx1"/>
          </a:solidFill>
          <a:latin typeface="+mn-lt"/>
          <a:ea typeface="ＭＳ Ｐゴシック" charset="0"/>
          <a:cs typeface="+mn-cs"/>
        </a:defRPr>
      </a:lvl3pPr>
      <a:lvl4pPr marL="1778000" indent="-444500" algn="l" defTabSz="457200" rtl="0" eaLnBrk="0" fontAlgn="base" hangingPunct="0">
        <a:spcBef>
          <a:spcPct val="0"/>
        </a:spcBef>
        <a:spcAft>
          <a:spcPts val="700"/>
        </a:spcAft>
        <a:buClr>
          <a:schemeClr val="accent1"/>
        </a:buClr>
        <a:buSzPct val="100000"/>
        <a:buFont typeface="Wingdings" pitchFamily="2" charset="2"/>
        <a:buChar char=""/>
        <a:defRPr sz="2400" kern="1200">
          <a:solidFill>
            <a:schemeClr val="tx1"/>
          </a:solidFill>
          <a:latin typeface="+mn-lt"/>
          <a:ea typeface="ＭＳ Ｐゴシック" charset="0"/>
          <a:cs typeface="+mn-cs"/>
        </a:defRPr>
      </a:lvl4pPr>
      <a:lvl5pPr marL="2222500" indent="-444500" algn="l" defTabSz="457200" rtl="0" eaLnBrk="0" fontAlgn="base" hangingPunct="0">
        <a:spcBef>
          <a:spcPct val="0"/>
        </a:spcBef>
        <a:spcAft>
          <a:spcPts val="700"/>
        </a:spcAft>
        <a:buClr>
          <a:schemeClr val="accent1"/>
        </a:buClr>
        <a:buSzPct val="100000"/>
        <a:buFont typeface="Wingdings" pitchFamily="2" charset="2"/>
        <a:buChar char=""/>
        <a:defRPr sz="2400" kern="1200">
          <a:solidFill>
            <a:schemeClr val="tx1"/>
          </a:solidFill>
          <a:latin typeface="+mn-lt"/>
          <a:ea typeface="ＭＳ Ｐゴシック" charset="0"/>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cs typeface="Arial" pitchFamily="34" charset="0"/>
              </a:defRPr>
            </a:lvl1pPr>
          </a:lstStyle>
          <a:p>
            <a:pPr>
              <a:defRPr/>
            </a:pPr>
            <a:fld id="{DD117188-07F9-4D75-BF96-B1AD376F7E3C}" type="slidenum">
              <a:rPr lang="en-US" altLang="en-US">
                <a:solidFill>
                  <a:srgbClr val="000000"/>
                </a:solidFill>
              </a:rPr>
              <a:pPr>
                <a:defRPr/>
              </a:pPr>
              <a:t>‹#›</a:t>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cs typeface="Arial" pitchFamily="34" charset="0"/>
              </a:defRPr>
            </a:lvl1pPr>
          </a:lstStyle>
          <a:p>
            <a:pPr>
              <a:defRPr/>
            </a:pPr>
            <a:fld id="{DD117188-07F9-4D75-BF96-B1AD376F7E3C}" type="slidenum">
              <a:rPr lang="en-US" altLang="en-US">
                <a:solidFill>
                  <a:srgbClr val="000000"/>
                </a:solidFill>
              </a:rPr>
              <a:pPr>
                <a:defRPr/>
              </a:pPr>
              <a:t>‹#›</a:t>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cs typeface="Arial" pitchFamily="34" charset="0"/>
              </a:defRPr>
            </a:lvl1pPr>
          </a:lstStyle>
          <a:p>
            <a:pPr>
              <a:defRPr/>
            </a:pPr>
            <a:fld id="{DD117188-07F9-4D75-BF96-B1AD376F7E3C}" type="slidenum">
              <a:rPr lang="en-US" altLang="en-US">
                <a:solidFill>
                  <a:srgbClr val="000000"/>
                </a:solidFill>
              </a:rPr>
              <a:pPr>
                <a:defRPr/>
              </a:pPr>
              <a:t>‹#›</a:t>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ED217D1C-715C-4BB2-BF0F-E0C3E9487C93}" type="slidenum">
              <a:rPr lang="en-GB">
                <a:solidFill>
                  <a:srgbClr val="000000"/>
                </a:solidFill>
                <a:latin typeface="Arial" charset="0"/>
              </a:rPr>
              <a:pPr>
                <a:def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ED217D1C-715C-4BB2-BF0F-E0C3E9487C93}" type="slidenum">
              <a:rPr lang="en-GB">
                <a:solidFill>
                  <a:srgbClr val="000000"/>
                </a:solidFill>
                <a:latin typeface="Arial" charset="0"/>
              </a:rPr>
              <a:pPr>
                <a:def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49.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9.xml"/><Relationship Id="rId3"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4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3.xml"/><Relationship Id="rId3"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1" Type="http://schemas.openxmlformats.org/officeDocument/2006/relationships/slideLayout" Target="../slideLayouts/slideLayout36.xml"/><Relationship Id="rId2" Type="http://schemas.openxmlformats.org/officeDocument/2006/relationships/notesSlide" Target="../notesSlides/notesSlide14.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20.png"/><Relationship Id="rId1" Type="http://schemas.openxmlformats.org/officeDocument/2006/relationships/slideLayout" Target="../slideLayouts/slideLayout36.xml"/><Relationship Id="rId2" Type="http://schemas.openxmlformats.org/officeDocument/2006/relationships/notesSlide" Target="../notesSlides/notesSlide15.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37.xml"/><Relationship Id="rId2" Type="http://schemas.openxmlformats.org/officeDocument/2006/relationships/notesSlide" Target="../notesSlides/notesSlide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jpeg"/><Relationship Id="rId6" Type="http://schemas.openxmlformats.org/officeDocument/2006/relationships/image" Target="../media/image14.png"/><Relationship Id="rId1" Type="http://schemas.openxmlformats.org/officeDocument/2006/relationships/slideLayout" Target="../slideLayouts/slideLayout43.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36.xml"/><Relationship Id="rId2" Type="http://schemas.openxmlformats.org/officeDocument/2006/relationships/notesSlide" Target="../notesSlides/notesSlide2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jpeg"/><Relationship Id="rId5" Type="http://schemas.openxmlformats.org/officeDocument/2006/relationships/image" Target="../media/image31.jpeg"/><Relationship Id="rId1" Type="http://schemas.openxmlformats.org/officeDocument/2006/relationships/slideLayout" Target="../slideLayouts/slideLayout36.xml"/><Relationship Id="rId2" Type="http://schemas.openxmlformats.org/officeDocument/2006/relationships/notesSlide" Target="../notesSlides/notesSlide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4.xml"/><Relationship Id="rId3" Type="http://schemas.openxmlformats.org/officeDocument/2006/relationships/image" Target="../media/image3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5.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29.png"/><Relationship Id="rId6" Type="http://schemas.openxmlformats.org/officeDocument/2006/relationships/hyperlink" Target="http://www.zerocarbonhub.org/" TargetMode="External"/><Relationship Id="rId7" Type="http://schemas.openxmlformats.org/officeDocument/2006/relationships/hyperlink" Target="mailto:david.ororke@zerocarbonhub.org" TargetMode="External"/><Relationship Id="rId1" Type="http://schemas.openxmlformats.org/officeDocument/2006/relationships/slideLayout" Target="../slideLayouts/slideLayout36.xml"/><Relationship Id="rId2" Type="http://schemas.openxmlformats.org/officeDocument/2006/relationships/notesSlide" Target="../notesSlides/notesSlide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44.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5.jpeg"/><Relationship Id="rId1" Type="http://schemas.openxmlformats.org/officeDocument/2006/relationships/slideLayout" Target="../slideLayouts/slideLayout45.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46.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4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48.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p:cNvSpPr>
          <p:nvPr/>
        </p:nvSpPr>
        <p:spPr bwMode="auto">
          <a:xfrm>
            <a:off x="573088" y="404813"/>
            <a:ext cx="8069262" cy="3038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0"/>
                <a:headEnd/>
                <a:tailEnd/>
              </a14:hiddenLine>
            </a:ext>
          </a:extLst>
        </p:spPr>
        <p:txBody>
          <a:bodyPr lIns="0" tIns="0" rIns="0" bIns="0"/>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lnSpc>
                <a:spcPct val="70000"/>
              </a:lnSpc>
              <a:spcBef>
                <a:spcPts val="213"/>
              </a:spcBef>
              <a:buFontTx/>
              <a:buNone/>
            </a:pPr>
            <a:endParaRPr lang="en-GB" altLang="en-US" b="1" smtClean="0">
              <a:solidFill>
                <a:srgbClr val="000000"/>
              </a:solidFill>
            </a:endParaRPr>
          </a:p>
          <a:p>
            <a:pPr algn="ctr">
              <a:lnSpc>
                <a:spcPct val="70000"/>
              </a:lnSpc>
              <a:spcBef>
                <a:spcPts val="213"/>
              </a:spcBef>
              <a:buFontTx/>
              <a:buNone/>
            </a:pPr>
            <a:endParaRPr lang="en-GB" altLang="en-US" b="1" smtClean="0">
              <a:solidFill>
                <a:srgbClr val="000000"/>
              </a:solidFill>
            </a:endParaRPr>
          </a:p>
          <a:p>
            <a:pPr algn="ctr">
              <a:lnSpc>
                <a:spcPct val="70000"/>
              </a:lnSpc>
              <a:spcBef>
                <a:spcPts val="213"/>
              </a:spcBef>
              <a:buFontTx/>
              <a:buNone/>
            </a:pPr>
            <a:endParaRPr lang="en-GB" altLang="en-US" b="1" smtClean="0">
              <a:solidFill>
                <a:srgbClr val="000000"/>
              </a:solidFill>
            </a:endParaRPr>
          </a:p>
          <a:p>
            <a:pPr algn="ctr">
              <a:lnSpc>
                <a:spcPct val="70000"/>
              </a:lnSpc>
              <a:spcBef>
                <a:spcPts val="213"/>
              </a:spcBef>
              <a:buFontTx/>
              <a:buNone/>
            </a:pPr>
            <a:r>
              <a:rPr lang="en-GB" altLang="en-US" b="1" smtClean="0">
                <a:solidFill>
                  <a:srgbClr val="000000"/>
                </a:solidFill>
              </a:rPr>
              <a:t>Industry Engagement Groups on SAP</a:t>
            </a:r>
          </a:p>
          <a:p>
            <a:pPr algn="ctr">
              <a:lnSpc>
                <a:spcPct val="70000"/>
              </a:lnSpc>
              <a:spcBef>
                <a:spcPts val="213"/>
              </a:spcBef>
              <a:buFontTx/>
              <a:buNone/>
            </a:pPr>
            <a:r>
              <a:rPr lang="en-GB" altLang="en-US" smtClean="0">
                <a:solidFill>
                  <a:srgbClr val="000000"/>
                </a:solidFill>
              </a:rPr>
              <a:t> </a:t>
            </a:r>
          </a:p>
          <a:p>
            <a:pPr algn="ctr">
              <a:lnSpc>
                <a:spcPct val="70000"/>
              </a:lnSpc>
              <a:spcBef>
                <a:spcPts val="213"/>
              </a:spcBef>
              <a:buFontTx/>
              <a:buNone/>
            </a:pPr>
            <a:r>
              <a:rPr lang="en-GB" altLang="en-US" smtClean="0">
                <a:solidFill>
                  <a:srgbClr val="000000"/>
                </a:solidFill>
              </a:rPr>
              <a:t> </a:t>
            </a:r>
            <a:endParaRPr lang="en-GB" altLang="en-US" sz="2800" smtClean="0">
              <a:solidFill>
                <a:srgbClr val="000000"/>
              </a:solidFill>
            </a:endParaRPr>
          </a:p>
          <a:p>
            <a:pPr algn="ctr">
              <a:lnSpc>
                <a:spcPct val="70000"/>
              </a:lnSpc>
              <a:spcBef>
                <a:spcPts val="213"/>
              </a:spcBef>
              <a:buFontTx/>
              <a:buNone/>
            </a:pPr>
            <a:endParaRPr lang="en-GB" altLang="en-US" sz="2800" smtClean="0">
              <a:solidFill>
                <a:srgbClr val="000000"/>
              </a:solidFill>
            </a:endParaRPr>
          </a:p>
          <a:p>
            <a:pPr algn="ctr">
              <a:lnSpc>
                <a:spcPct val="70000"/>
              </a:lnSpc>
              <a:spcBef>
                <a:spcPts val="213"/>
              </a:spcBef>
              <a:buFontTx/>
              <a:buNone/>
            </a:pPr>
            <a:r>
              <a:rPr lang="en-GB" altLang="en-US" sz="2800" smtClean="0">
                <a:solidFill>
                  <a:srgbClr val="000000"/>
                </a:solidFill>
              </a:rPr>
              <a:t>Friday 5</a:t>
            </a:r>
            <a:r>
              <a:rPr lang="en-GB" altLang="en-US" sz="2800" baseline="30000" smtClean="0">
                <a:solidFill>
                  <a:srgbClr val="000000"/>
                </a:solidFill>
              </a:rPr>
              <a:t>th</a:t>
            </a:r>
            <a:r>
              <a:rPr lang="en-GB" altLang="en-US" sz="2800" smtClean="0">
                <a:solidFill>
                  <a:srgbClr val="000000"/>
                </a:solidFill>
              </a:rPr>
              <a:t> December 2014</a:t>
            </a:r>
          </a:p>
          <a:p>
            <a:pPr algn="ctr">
              <a:lnSpc>
                <a:spcPct val="70000"/>
              </a:lnSpc>
              <a:spcBef>
                <a:spcPts val="213"/>
              </a:spcBef>
              <a:buFontTx/>
              <a:buNone/>
            </a:pPr>
            <a:endParaRPr lang="en-GB" altLang="en-US" sz="2800" smtClean="0">
              <a:solidFill>
                <a:srgbClr val="000000"/>
              </a:solidFill>
            </a:endParaRPr>
          </a:p>
          <a:p>
            <a:pPr algn="ctr">
              <a:lnSpc>
                <a:spcPct val="70000"/>
              </a:lnSpc>
              <a:spcBef>
                <a:spcPts val="213"/>
              </a:spcBef>
              <a:buFontTx/>
              <a:buNone/>
            </a:pPr>
            <a:endParaRPr lang="en-GB" altLang="en-US" sz="2800" smtClean="0">
              <a:solidFill>
                <a:srgbClr val="000000"/>
              </a:solidFill>
            </a:endParaRPr>
          </a:p>
          <a:p>
            <a:pPr algn="ctr">
              <a:lnSpc>
                <a:spcPct val="70000"/>
              </a:lnSpc>
              <a:spcBef>
                <a:spcPts val="213"/>
              </a:spcBef>
              <a:buFontTx/>
              <a:buNone/>
            </a:pPr>
            <a:endParaRPr lang="en-GB" altLang="en-US" sz="2800" smtClean="0">
              <a:solidFill>
                <a:srgbClr val="000000"/>
              </a:solidFill>
            </a:endParaRPr>
          </a:p>
          <a:p>
            <a:pPr algn="ctr">
              <a:lnSpc>
                <a:spcPct val="70000"/>
              </a:lnSpc>
              <a:spcBef>
                <a:spcPts val="213"/>
              </a:spcBef>
              <a:buFontTx/>
              <a:buNone/>
            </a:pPr>
            <a:r>
              <a:rPr lang="en-GB" altLang="en-US" sz="2800" smtClean="0">
                <a:solidFill>
                  <a:srgbClr val="000000"/>
                </a:solidFill>
              </a:rPr>
              <a:t>Marriot Hotel, Cardiff</a:t>
            </a:r>
          </a:p>
          <a:p>
            <a:pPr algn="ctr">
              <a:lnSpc>
                <a:spcPct val="70000"/>
              </a:lnSpc>
              <a:spcBef>
                <a:spcPts val="213"/>
              </a:spcBef>
              <a:buFontTx/>
              <a:buNone/>
            </a:pPr>
            <a:r>
              <a:rPr lang="en-GB" altLang="en-US" sz="5400" smtClean="0">
                <a:solidFill>
                  <a:srgbClr val="000000"/>
                </a:solidFill>
              </a:rPr>
              <a:t/>
            </a:r>
            <a:br>
              <a:rPr lang="en-GB" altLang="en-US" sz="5400" smtClean="0">
                <a:solidFill>
                  <a:srgbClr val="000000"/>
                </a:solidFill>
              </a:rPr>
            </a:br>
            <a:endParaRPr lang="en-GB" altLang="en-US" sz="5100" b="1" smtClean="0">
              <a:solidFill>
                <a:srgbClr val="000000"/>
              </a:solidFill>
            </a:endParaRPr>
          </a:p>
          <a:p>
            <a:pPr>
              <a:lnSpc>
                <a:spcPct val="70000"/>
              </a:lnSpc>
              <a:spcBef>
                <a:spcPts val="213"/>
              </a:spcBef>
              <a:buFontTx/>
              <a:buNone/>
            </a:pPr>
            <a:endParaRPr lang="en-GB" altLang="en-US" sz="2200" b="1" i="1" smtClean="0">
              <a:solidFill>
                <a:srgbClr val="000000"/>
              </a:solidFill>
              <a:latin typeface="Comic Sans MS" pitchFamily="66" charset="0"/>
            </a:endParaRPr>
          </a:p>
        </p:txBody>
      </p:sp>
      <p:sp>
        <p:nvSpPr>
          <p:cNvPr id="2051" name="Rectangle 3"/>
          <p:cNvSpPr>
            <a:spLocks/>
          </p:cNvSpPr>
          <p:nvPr/>
        </p:nvSpPr>
        <p:spPr bwMode="auto">
          <a:xfrm>
            <a:off x="520700" y="2416175"/>
            <a:ext cx="7591425" cy="20542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0"/>
                <a:headEnd/>
                <a:tailEnd/>
              </a14:hiddenLine>
            </a:ext>
          </a:extLst>
        </p:spPr>
        <p:txBody>
          <a:bodyPr lIns="0" tIns="0" rIns="0" bIns="0"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nSpc>
                <a:spcPct val="50000"/>
              </a:lnSpc>
              <a:spcBef>
                <a:spcPct val="0"/>
              </a:spcBef>
              <a:buFontTx/>
              <a:buNone/>
            </a:pPr>
            <a:endParaRPr lang="en-US" altLang="en-US" sz="2500" smtClean="0">
              <a:solidFill>
                <a:srgbClr val="FFFFFF"/>
              </a:solidFill>
              <a:sym typeface="Arial" charset="0"/>
            </a:endParaRPr>
          </a:p>
          <a:p>
            <a:pPr>
              <a:lnSpc>
                <a:spcPct val="50000"/>
              </a:lnSpc>
              <a:spcBef>
                <a:spcPct val="0"/>
              </a:spcBef>
              <a:buFontTx/>
              <a:buNone/>
            </a:pPr>
            <a:endParaRPr lang="en-US" altLang="en-US" sz="2500" smtClean="0">
              <a:solidFill>
                <a:srgbClr val="FFFFFF"/>
              </a:solidFill>
              <a:sym typeface="Arial" charset="0"/>
            </a:endParaRPr>
          </a:p>
          <a:p>
            <a:pPr>
              <a:lnSpc>
                <a:spcPct val="50000"/>
              </a:lnSpc>
              <a:spcBef>
                <a:spcPct val="0"/>
              </a:spcBef>
              <a:buFontTx/>
              <a:buNone/>
            </a:pPr>
            <a:endParaRPr lang="en-US" altLang="en-US" sz="2500" smtClean="0">
              <a:solidFill>
                <a:srgbClr val="FFFFFF"/>
              </a:solidFill>
              <a:sym typeface="Arial" charset="0"/>
            </a:endParaRPr>
          </a:p>
          <a:p>
            <a:pPr>
              <a:lnSpc>
                <a:spcPct val="50000"/>
              </a:lnSpc>
              <a:spcBef>
                <a:spcPct val="0"/>
              </a:spcBef>
              <a:buFontTx/>
              <a:buNone/>
            </a:pPr>
            <a:endParaRPr lang="en-US" altLang="en-US" sz="2500" smtClean="0">
              <a:solidFill>
                <a:srgbClr val="FFFFFF"/>
              </a:solidFill>
              <a:sym typeface="Arial" charset="0"/>
            </a:endParaRPr>
          </a:p>
          <a:p>
            <a:pPr>
              <a:lnSpc>
                <a:spcPct val="50000"/>
              </a:lnSpc>
              <a:spcBef>
                <a:spcPct val="0"/>
              </a:spcBef>
              <a:buFontTx/>
              <a:buNone/>
            </a:pPr>
            <a:endParaRPr lang="en-US" altLang="en-US" sz="2500" smtClean="0">
              <a:solidFill>
                <a:srgbClr val="FFFFFF"/>
              </a:solidFill>
              <a:sym typeface="Arial" charset="0"/>
            </a:endParaRPr>
          </a:p>
          <a:p>
            <a:pPr>
              <a:lnSpc>
                <a:spcPct val="50000"/>
              </a:lnSpc>
              <a:spcBef>
                <a:spcPct val="0"/>
              </a:spcBef>
              <a:buFontTx/>
              <a:buNone/>
            </a:pPr>
            <a:endParaRPr lang="en-US" altLang="en-US" sz="2500" smtClean="0">
              <a:solidFill>
                <a:srgbClr val="FFFFFF"/>
              </a:solidFill>
              <a:sym typeface="Arial"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8" name="Picture 6"/>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061200" y="0"/>
            <a:ext cx="2082800" cy="2806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9219" name="Picture 7"/>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330200" cy="2806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9220" name="Text Box 5"/>
          <p:cNvSpPr txBox="1">
            <a:spLocks noChangeArrowheads="1"/>
          </p:cNvSpPr>
          <p:nvPr/>
        </p:nvSpPr>
        <p:spPr bwMode="auto">
          <a:xfrm>
            <a:off x="684213" y="3213100"/>
            <a:ext cx="8280400" cy="14462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en-US" sz="2800" smtClean="0">
                <a:solidFill>
                  <a:srgbClr val="000000"/>
                </a:solidFill>
                <a:ea typeface="ＭＳ Ｐゴシック" pitchFamily="34" charset="-128"/>
              </a:rPr>
              <a:t>SAP Industry Engagement event</a:t>
            </a:r>
          </a:p>
          <a:p>
            <a:r>
              <a:rPr lang="en-GB" altLang="en-US" sz="2800" smtClean="0">
                <a:solidFill>
                  <a:srgbClr val="000000"/>
                </a:solidFill>
                <a:ea typeface="ＭＳ Ｐゴシック" pitchFamily="34" charset="-128"/>
              </a:rPr>
              <a:t>The Welsh Perspective</a:t>
            </a:r>
          </a:p>
          <a:p>
            <a:endParaRPr lang="en-GB" altLang="en-US" sz="3200" smtClean="0">
              <a:solidFill>
                <a:srgbClr val="000000"/>
              </a:solidFill>
              <a:ea typeface="ＭＳ Ｐゴシック" pitchFamily="34" charset="-128"/>
            </a:endParaRPr>
          </a:p>
        </p:txBody>
      </p:sp>
      <p:sp>
        <p:nvSpPr>
          <p:cNvPr id="9221" name="Text Box 10"/>
          <p:cNvSpPr txBox="1">
            <a:spLocks noChangeArrowheads="1"/>
          </p:cNvSpPr>
          <p:nvPr/>
        </p:nvSpPr>
        <p:spPr bwMode="auto">
          <a:xfrm>
            <a:off x="635000" y="4979988"/>
            <a:ext cx="2051050" cy="14779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200" smtClean="0">
                <a:solidFill>
                  <a:srgbClr val="000000"/>
                </a:solidFill>
              </a:rPr>
              <a:t>DECC/WG SAP workshop</a:t>
            </a:r>
          </a:p>
          <a:p>
            <a:pPr eaLnBrk="1" hangingPunct="1"/>
            <a:r>
              <a:rPr lang="en-GB" altLang="en-US" sz="1200" smtClean="0">
                <a:solidFill>
                  <a:srgbClr val="000000"/>
                </a:solidFill>
              </a:rPr>
              <a:t>05 December 2014</a:t>
            </a:r>
          </a:p>
          <a:p>
            <a:pPr eaLnBrk="1" hangingPunct="1"/>
            <a:endParaRPr lang="en-GB" altLang="en-US" sz="1200" smtClean="0">
              <a:solidFill>
                <a:srgbClr val="000000"/>
              </a:solidFill>
            </a:endParaRPr>
          </a:p>
          <a:p>
            <a:pPr eaLnBrk="1" hangingPunct="1"/>
            <a:r>
              <a:rPr lang="en-GB" altLang="en-US" sz="1200" smtClean="0">
                <a:solidFill>
                  <a:srgbClr val="000000"/>
                </a:solidFill>
              </a:rPr>
              <a:t>Francois Samuel</a:t>
            </a:r>
          </a:p>
          <a:p>
            <a:pPr eaLnBrk="1" hangingPunct="1"/>
            <a:r>
              <a:rPr lang="en-GB" altLang="en-US" sz="1200" smtClean="0">
                <a:solidFill>
                  <a:srgbClr val="000000"/>
                </a:solidFill>
              </a:rPr>
              <a:t>Building Regulations </a:t>
            </a:r>
          </a:p>
          <a:p>
            <a:pPr eaLnBrk="1" hangingPunct="1"/>
            <a:r>
              <a:rPr lang="en-GB" altLang="en-US" sz="1200" smtClean="0">
                <a:solidFill>
                  <a:srgbClr val="000000"/>
                </a:solidFill>
              </a:rPr>
              <a:t>Welsh Government </a:t>
            </a:r>
          </a:p>
          <a:p>
            <a:pPr eaLnBrk="1" hangingPunct="1"/>
            <a:endParaRPr lang="en-GB" altLang="en-US" smtClean="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dirty="0" smtClean="0"/>
              <a:t>SAP 2015 – Kick-off</a:t>
            </a:r>
            <a:br>
              <a:rPr lang="en-GB" dirty="0" smtClean="0"/>
            </a:br>
            <a:r>
              <a:rPr lang="en-GB" dirty="0" smtClean="0"/>
              <a:t>Cardiff</a:t>
            </a:r>
            <a:endParaRPr lang="en-GB" dirty="0"/>
          </a:p>
        </p:txBody>
      </p:sp>
      <p:sp>
        <p:nvSpPr>
          <p:cNvPr id="2052" name="Text Box 4"/>
          <p:cNvSpPr txBox="1">
            <a:spLocks noChangeArrowheads="1"/>
          </p:cNvSpPr>
          <p:nvPr/>
        </p:nvSpPr>
        <p:spPr bwMode="auto">
          <a:xfrm>
            <a:off x="1115616" y="4862196"/>
            <a:ext cx="2663825" cy="350838"/>
          </a:xfrm>
          <a:prstGeom prst="rect">
            <a:avLst/>
          </a:prstGeom>
          <a:noFill/>
          <a:ln w="9525">
            <a:noFill/>
            <a:miter lim="800000"/>
            <a:headEnd/>
            <a:tailEnd/>
          </a:ln>
          <a:effectLst/>
        </p:spPr>
        <p:txBody>
          <a:bodyPr>
            <a:spAutoFit/>
          </a:bodyPr>
          <a:lstStyle/>
          <a:p>
            <a:pPr>
              <a:spcBef>
                <a:spcPct val="50000"/>
              </a:spcBef>
            </a:pPr>
            <a:r>
              <a:rPr lang="en-GB" sz="1700" dirty="0" smtClean="0">
                <a:solidFill>
                  <a:schemeClr val="bg1"/>
                </a:solidFill>
              </a:rPr>
              <a:t>December 2014</a:t>
            </a:r>
            <a:endParaRPr lang="en-GB" sz="17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827584" y="1844824"/>
            <a:ext cx="6616700" cy="4032250"/>
          </a:xfrm>
          <a:solidFill>
            <a:schemeClr val="bg1"/>
          </a:solidFill>
        </p:spPr>
        <p:txBody>
          <a:bodyPr/>
          <a:lstStyle/>
          <a:p>
            <a:pPr>
              <a:buFont typeface="Arial" charset="0"/>
              <a:buChar char="•"/>
            </a:pPr>
            <a:r>
              <a:rPr lang="en-GB" sz="3600" dirty="0" smtClean="0">
                <a:solidFill>
                  <a:srgbClr val="00AEEF"/>
                </a:solidFill>
              </a:rPr>
              <a:t>Governance</a:t>
            </a:r>
          </a:p>
          <a:p>
            <a:pPr>
              <a:buFont typeface="Arial" charset="0"/>
              <a:buChar char="•"/>
            </a:pPr>
            <a:r>
              <a:rPr lang="en-GB" sz="3600" dirty="0" smtClean="0">
                <a:solidFill>
                  <a:srgbClr val="00AEEF"/>
                </a:solidFill>
              </a:rPr>
              <a:t>Timeline for England</a:t>
            </a:r>
            <a:endParaRPr lang="en-GB" sz="3600" dirty="0">
              <a:solidFill>
                <a:srgbClr val="00AEEF"/>
              </a:solidFill>
            </a:endParaRPr>
          </a:p>
          <a:p>
            <a:pPr>
              <a:buFont typeface="Arial" charset="0"/>
              <a:buChar char="•"/>
            </a:pPr>
            <a:r>
              <a:rPr lang="en-GB" sz="3600" dirty="0" smtClean="0">
                <a:solidFill>
                  <a:srgbClr val="00AEEF"/>
                </a:solidFill>
              </a:rPr>
              <a:t>Process for identifying areas</a:t>
            </a:r>
          </a:p>
          <a:p>
            <a:pPr>
              <a:buFont typeface="Arial" charset="0"/>
              <a:buChar char="•"/>
            </a:pPr>
            <a:r>
              <a:rPr lang="en-GB" sz="3600" dirty="0" smtClean="0">
                <a:solidFill>
                  <a:srgbClr val="00AEEF"/>
                </a:solidFill>
              </a:rPr>
              <a:t>Areas not covered this time</a:t>
            </a:r>
          </a:p>
          <a:p>
            <a:pPr>
              <a:buFont typeface="Arial" charset="0"/>
              <a:buChar char="•"/>
            </a:pPr>
            <a:r>
              <a:rPr lang="en-GB" sz="3600" dirty="0" smtClean="0">
                <a:solidFill>
                  <a:srgbClr val="00AEEF"/>
                </a:solidFill>
              </a:rPr>
              <a:t>Areas proposed for review</a:t>
            </a:r>
          </a:p>
          <a:p>
            <a:pPr>
              <a:buFont typeface="Arial" charset="0"/>
              <a:buChar char="•"/>
            </a:pPr>
            <a:r>
              <a:rPr lang="en-GB" sz="3600" dirty="0" smtClean="0">
                <a:solidFill>
                  <a:srgbClr val="00AEEF"/>
                </a:solidFill>
              </a:rPr>
              <a:t>Discussion</a:t>
            </a:r>
          </a:p>
          <a:p>
            <a:pPr>
              <a:buFont typeface="Arial" charset="0"/>
              <a:buChar char="•"/>
            </a:pPr>
            <a:r>
              <a:rPr lang="en-GB" sz="3300" dirty="0" smtClean="0"/>
              <a:t>Next Steps</a:t>
            </a:r>
            <a:endParaRPr lang="en-GB" sz="3300" dirty="0"/>
          </a:p>
          <a:p>
            <a:pPr marL="0" indent="0"/>
            <a:endParaRPr lang="en-GB" sz="2200" dirty="0"/>
          </a:p>
        </p:txBody>
      </p:sp>
      <p:sp>
        <p:nvSpPr>
          <p:cNvPr id="4098" name="Rectangle 2"/>
          <p:cNvSpPr>
            <a:spLocks noGrp="1" noChangeArrowheads="1"/>
          </p:cNvSpPr>
          <p:nvPr>
            <p:ph type="title"/>
          </p:nvPr>
        </p:nvSpPr>
        <p:spPr/>
        <p:txBody>
          <a:bodyPr/>
          <a:lstStyle/>
          <a:p>
            <a:r>
              <a:rPr lang="en-GB" dirty="0" smtClean="0"/>
              <a:t>Outline</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3" name="Straight Connector 2"/>
          <p:cNvCxnSpPr/>
          <p:nvPr/>
        </p:nvCxnSpPr>
        <p:spPr>
          <a:xfrm>
            <a:off x="1124182" y="1214964"/>
            <a:ext cx="1584176"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560611" y="614799"/>
            <a:ext cx="4608512" cy="1200329"/>
          </a:xfrm>
          <a:prstGeom prst="rect">
            <a:avLst/>
          </a:prstGeom>
          <a:noFill/>
        </p:spPr>
        <p:txBody>
          <a:bodyPr wrap="square" rtlCol="0">
            <a:spAutoFit/>
          </a:bodyPr>
          <a:lstStyle/>
          <a:p>
            <a:pPr fontAlgn="auto">
              <a:spcBef>
                <a:spcPts val="0"/>
              </a:spcBef>
              <a:spcAft>
                <a:spcPts val="0"/>
              </a:spcAft>
            </a:pPr>
            <a:r>
              <a:rPr lang="en-GB" dirty="0" smtClean="0">
                <a:solidFill>
                  <a:prstClr val="black"/>
                </a:solidFill>
                <a:latin typeface="Calibri"/>
              </a:rPr>
              <a:t>Split between Departments’ responsibilities.  The departments are responsible for the policies in England, and for overseeing the work of the contractors or accredited body</a:t>
            </a:r>
            <a:endParaRPr lang="en-GB" dirty="0">
              <a:solidFill>
                <a:prstClr val="black"/>
              </a:solidFill>
              <a:latin typeface="Calibri"/>
            </a:endParaRPr>
          </a:p>
        </p:txBody>
      </p:sp>
      <p:cxnSp>
        <p:nvCxnSpPr>
          <p:cNvPr id="6" name="Straight Connector 5"/>
          <p:cNvCxnSpPr/>
          <p:nvPr/>
        </p:nvCxnSpPr>
        <p:spPr>
          <a:xfrm>
            <a:off x="1052174" y="2276872"/>
            <a:ext cx="172819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63888" y="2092206"/>
            <a:ext cx="3174587" cy="369332"/>
          </a:xfrm>
          <a:prstGeom prst="rect">
            <a:avLst/>
          </a:prstGeom>
          <a:noFill/>
        </p:spPr>
        <p:txBody>
          <a:bodyPr wrap="none" rtlCol="0">
            <a:spAutoFit/>
          </a:bodyPr>
          <a:lstStyle/>
          <a:p>
            <a:pPr fontAlgn="auto">
              <a:spcBef>
                <a:spcPts val="0"/>
              </a:spcBef>
              <a:spcAft>
                <a:spcPts val="0"/>
              </a:spcAft>
            </a:pPr>
            <a:r>
              <a:rPr lang="en-GB" dirty="0" smtClean="0">
                <a:solidFill>
                  <a:prstClr val="black"/>
                </a:solidFill>
                <a:latin typeface="Calibri"/>
              </a:rPr>
              <a:t>Direct link between policy areas</a:t>
            </a:r>
            <a:endParaRPr lang="en-GB" dirty="0">
              <a:solidFill>
                <a:prstClr val="black"/>
              </a:solidFill>
              <a:latin typeface="Calibri"/>
            </a:endParaRPr>
          </a:p>
        </p:txBody>
      </p:sp>
      <p:cxnSp>
        <p:nvCxnSpPr>
          <p:cNvPr id="9" name="Straight Arrow Connector 8"/>
          <p:cNvCxnSpPr/>
          <p:nvPr/>
        </p:nvCxnSpPr>
        <p:spPr>
          <a:xfrm>
            <a:off x="980166" y="3468489"/>
            <a:ext cx="187220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63888" y="2852936"/>
            <a:ext cx="3600400" cy="1231106"/>
          </a:xfrm>
          <a:prstGeom prst="rect">
            <a:avLst/>
          </a:prstGeom>
          <a:noFill/>
        </p:spPr>
        <p:txBody>
          <a:bodyPr wrap="square" rtlCol="0">
            <a:spAutoFit/>
          </a:bodyPr>
          <a:lstStyle/>
          <a:p>
            <a:pPr fontAlgn="auto">
              <a:spcBef>
                <a:spcPts val="0"/>
              </a:spcBef>
              <a:spcAft>
                <a:spcPts val="0"/>
              </a:spcAft>
            </a:pPr>
            <a:r>
              <a:rPr lang="en-GB" dirty="0" smtClean="0">
                <a:solidFill>
                  <a:prstClr val="black"/>
                </a:solidFill>
                <a:latin typeface="Calibri"/>
              </a:rPr>
              <a:t>Output delivered by contractor </a:t>
            </a:r>
          </a:p>
          <a:p>
            <a:pPr fontAlgn="auto">
              <a:spcBef>
                <a:spcPts val="0"/>
              </a:spcBef>
              <a:spcAft>
                <a:spcPts val="0"/>
              </a:spcAft>
            </a:pPr>
            <a:r>
              <a:rPr lang="en-GB" sz="1400" dirty="0" smtClean="0">
                <a:solidFill>
                  <a:prstClr val="black"/>
                </a:solidFill>
                <a:latin typeface="Calibri"/>
              </a:rPr>
              <a:t>NB: Many contractors are on the boundary</a:t>
            </a:r>
          </a:p>
          <a:p>
            <a:pPr fontAlgn="auto">
              <a:spcBef>
                <a:spcPts val="0"/>
              </a:spcBef>
              <a:spcAft>
                <a:spcPts val="0"/>
              </a:spcAft>
            </a:pPr>
            <a:r>
              <a:rPr lang="en-GB" sz="1400" dirty="0">
                <a:solidFill>
                  <a:prstClr val="black"/>
                </a:solidFill>
                <a:latin typeface="Calibri"/>
              </a:rPr>
              <a:t>b</a:t>
            </a:r>
            <a:r>
              <a:rPr lang="en-GB" sz="1400" dirty="0" smtClean="0">
                <a:solidFill>
                  <a:prstClr val="black"/>
                </a:solidFill>
                <a:latin typeface="Calibri"/>
              </a:rPr>
              <a:t>etween departments as they work </a:t>
            </a:r>
          </a:p>
          <a:p>
            <a:pPr fontAlgn="auto">
              <a:spcBef>
                <a:spcPts val="0"/>
              </a:spcBef>
              <a:spcAft>
                <a:spcPts val="0"/>
              </a:spcAft>
            </a:pPr>
            <a:r>
              <a:rPr lang="en-GB" sz="1400" dirty="0">
                <a:solidFill>
                  <a:prstClr val="black"/>
                </a:solidFill>
                <a:latin typeface="Calibri"/>
              </a:rPr>
              <a:t>u</a:t>
            </a:r>
            <a:r>
              <a:rPr lang="en-GB" sz="1400" dirty="0" smtClean="0">
                <a:solidFill>
                  <a:prstClr val="black"/>
                </a:solidFill>
                <a:latin typeface="Calibri"/>
              </a:rPr>
              <a:t>nder more than one contract on more than </a:t>
            </a:r>
          </a:p>
          <a:p>
            <a:pPr fontAlgn="auto">
              <a:spcBef>
                <a:spcPts val="0"/>
              </a:spcBef>
              <a:spcAft>
                <a:spcPts val="0"/>
              </a:spcAft>
            </a:pPr>
            <a:r>
              <a:rPr lang="en-GB" sz="1400" dirty="0">
                <a:solidFill>
                  <a:prstClr val="black"/>
                </a:solidFill>
                <a:latin typeface="Calibri"/>
              </a:rPr>
              <a:t>o</a:t>
            </a:r>
            <a:r>
              <a:rPr lang="en-GB" sz="1400" dirty="0" smtClean="0">
                <a:solidFill>
                  <a:prstClr val="black"/>
                </a:solidFill>
                <a:latin typeface="Calibri"/>
              </a:rPr>
              <a:t>ne area for the two departments</a:t>
            </a:r>
            <a:endParaRPr lang="en-GB" sz="1400" dirty="0">
              <a:solidFill>
                <a:prstClr val="black"/>
              </a:solidFill>
              <a:latin typeface="Calibri"/>
            </a:endParaRPr>
          </a:p>
        </p:txBody>
      </p:sp>
      <p:sp>
        <p:nvSpPr>
          <p:cNvPr id="2" name="TextBox 1"/>
          <p:cNvSpPr txBox="1"/>
          <p:nvPr/>
        </p:nvSpPr>
        <p:spPr>
          <a:xfrm>
            <a:off x="827584" y="4635458"/>
            <a:ext cx="7674217" cy="369332"/>
          </a:xfrm>
          <a:prstGeom prst="rect">
            <a:avLst/>
          </a:prstGeom>
          <a:noFill/>
        </p:spPr>
        <p:txBody>
          <a:bodyPr wrap="none" rtlCol="0">
            <a:spAutoFit/>
          </a:bodyPr>
          <a:lstStyle/>
          <a:p>
            <a:pPr fontAlgn="auto">
              <a:spcBef>
                <a:spcPts val="0"/>
              </a:spcBef>
              <a:spcAft>
                <a:spcPts val="0"/>
              </a:spcAft>
            </a:pPr>
            <a:r>
              <a:rPr lang="en-GB" b="1" dirty="0" smtClean="0">
                <a:solidFill>
                  <a:prstClr val="black"/>
                </a:solidFill>
                <a:latin typeface="Calibri"/>
              </a:rPr>
              <a:t>England only.  Different arrangements in Wales, Scotland and Northern Ireland</a:t>
            </a:r>
            <a:endParaRPr lang="en-GB" b="1" dirty="0">
              <a:solidFill>
                <a:prstClr val="black"/>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7034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Oval 2"/>
          <p:cNvSpPr/>
          <p:nvPr/>
        </p:nvSpPr>
        <p:spPr>
          <a:xfrm>
            <a:off x="4637174" y="3779843"/>
            <a:ext cx="1296860" cy="125971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dirty="0" smtClean="0">
                <a:solidFill>
                  <a:prstClr val="white"/>
                </a:solidFill>
              </a:rPr>
              <a:t>Landmark</a:t>
            </a:r>
          </a:p>
          <a:p>
            <a:pPr algn="ctr" fontAlgn="auto">
              <a:spcBef>
                <a:spcPts val="0"/>
              </a:spcBef>
              <a:spcAft>
                <a:spcPts val="0"/>
              </a:spcAft>
            </a:pPr>
            <a:r>
              <a:rPr lang="en-GB" sz="1200" dirty="0" smtClean="0">
                <a:solidFill>
                  <a:prstClr val="white"/>
                </a:solidFill>
              </a:rPr>
              <a:t>(Register, E&amp;W)</a:t>
            </a:r>
            <a:endParaRPr lang="en-GB" sz="1200" dirty="0">
              <a:solidFill>
                <a:prstClr val="white"/>
              </a:solidFill>
            </a:endParaRPr>
          </a:p>
        </p:txBody>
      </p:sp>
      <p:sp>
        <p:nvSpPr>
          <p:cNvPr id="9" name="Oval 8"/>
          <p:cNvSpPr/>
          <p:nvPr/>
        </p:nvSpPr>
        <p:spPr>
          <a:xfrm>
            <a:off x="4689107" y="2529102"/>
            <a:ext cx="1192995" cy="121670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600" dirty="0" smtClean="0">
                <a:solidFill>
                  <a:prstClr val="white"/>
                </a:solidFill>
              </a:rPr>
              <a:t>BRE</a:t>
            </a:r>
          </a:p>
          <a:p>
            <a:pPr algn="ctr" fontAlgn="auto">
              <a:spcBef>
                <a:spcPts val="0"/>
              </a:spcBef>
              <a:spcAft>
                <a:spcPts val="0"/>
              </a:spcAft>
            </a:pPr>
            <a:r>
              <a:rPr lang="en-GB" sz="1200" dirty="0" smtClean="0">
                <a:solidFill>
                  <a:prstClr val="white"/>
                </a:solidFill>
              </a:rPr>
              <a:t>(Model)</a:t>
            </a:r>
            <a:endParaRPr lang="en-GB" sz="1200" dirty="0">
              <a:solidFill>
                <a:prstClr val="white"/>
              </a:solidFill>
            </a:endParaRPr>
          </a:p>
        </p:txBody>
      </p:sp>
      <p:sp>
        <p:nvSpPr>
          <p:cNvPr id="10" name="Oval 9"/>
          <p:cNvSpPr/>
          <p:nvPr/>
        </p:nvSpPr>
        <p:spPr>
          <a:xfrm>
            <a:off x="7887580" y="1872422"/>
            <a:ext cx="1166295" cy="120888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dirty="0" smtClean="0">
                <a:solidFill>
                  <a:prstClr val="white"/>
                </a:solidFill>
              </a:rPr>
              <a:t>SAP</a:t>
            </a:r>
          </a:p>
          <a:p>
            <a:pPr algn="ctr" fontAlgn="auto">
              <a:spcBef>
                <a:spcPts val="0"/>
              </a:spcBef>
              <a:spcAft>
                <a:spcPts val="0"/>
              </a:spcAft>
            </a:pPr>
            <a:r>
              <a:rPr lang="en-GB" sz="1100" dirty="0" smtClean="0">
                <a:solidFill>
                  <a:prstClr val="white"/>
                </a:solidFill>
              </a:rPr>
              <a:t>Scientific Integrity Group</a:t>
            </a:r>
            <a:endParaRPr lang="en-GB" sz="1100" dirty="0">
              <a:solidFill>
                <a:prstClr val="white"/>
              </a:solidFill>
            </a:endParaRPr>
          </a:p>
        </p:txBody>
      </p:sp>
      <p:sp>
        <p:nvSpPr>
          <p:cNvPr id="12" name="Oval 11"/>
          <p:cNvSpPr/>
          <p:nvPr/>
        </p:nvSpPr>
        <p:spPr>
          <a:xfrm>
            <a:off x="2722936" y="2333562"/>
            <a:ext cx="1546773" cy="1614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dirty="0" smtClean="0">
                <a:solidFill>
                  <a:prstClr val="white"/>
                </a:solidFill>
              </a:rPr>
              <a:t>Part F+ L Building Regulations </a:t>
            </a:r>
            <a:r>
              <a:rPr lang="en-GB" sz="1400" dirty="0" err="1" smtClean="0">
                <a:solidFill>
                  <a:prstClr val="white"/>
                </a:solidFill>
              </a:rPr>
              <a:t>inc</a:t>
            </a:r>
            <a:r>
              <a:rPr lang="en-GB" sz="1400" dirty="0" smtClean="0">
                <a:solidFill>
                  <a:prstClr val="white"/>
                </a:solidFill>
              </a:rPr>
              <a:t> Approved Documents</a:t>
            </a:r>
            <a:endParaRPr lang="en-GB" sz="1400" dirty="0">
              <a:solidFill>
                <a:prstClr val="white"/>
              </a:solidFill>
            </a:endParaRPr>
          </a:p>
        </p:txBody>
      </p:sp>
      <p:sp>
        <p:nvSpPr>
          <p:cNvPr id="15" name="Oval 14"/>
          <p:cNvSpPr/>
          <p:nvPr/>
        </p:nvSpPr>
        <p:spPr>
          <a:xfrm>
            <a:off x="3233789" y="4017240"/>
            <a:ext cx="1066800"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dirty="0" smtClean="0">
                <a:solidFill>
                  <a:prstClr val="white"/>
                </a:solidFill>
              </a:rPr>
              <a:t>SBEM</a:t>
            </a:r>
            <a:endParaRPr lang="en-GB" sz="1400" dirty="0">
              <a:solidFill>
                <a:prstClr val="white"/>
              </a:solidFill>
            </a:endParaRPr>
          </a:p>
        </p:txBody>
      </p:sp>
      <p:sp>
        <p:nvSpPr>
          <p:cNvPr id="16" name="Oval 15"/>
          <p:cNvSpPr/>
          <p:nvPr/>
        </p:nvSpPr>
        <p:spPr>
          <a:xfrm>
            <a:off x="6791886" y="2750215"/>
            <a:ext cx="988504" cy="9955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dirty="0" smtClean="0">
                <a:solidFill>
                  <a:prstClr val="white"/>
                </a:solidFill>
              </a:rPr>
              <a:t>SAP</a:t>
            </a:r>
            <a:endParaRPr lang="en-GB" sz="1400" dirty="0">
              <a:solidFill>
                <a:prstClr val="white"/>
              </a:solidFill>
            </a:endParaRPr>
          </a:p>
        </p:txBody>
      </p:sp>
      <p:sp>
        <p:nvSpPr>
          <p:cNvPr id="18" name="Oval 17"/>
          <p:cNvSpPr/>
          <p:nvPr/>
        </p:nvSpPr>
        <p:spPr>
          <a:xfrm>
            <a:off x="1877798" y="4948552"/>
            <a:ext cx="1618523" cy="15767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dirty="0" smtClean="0">
                <a:solidFill>
                  <a:prstClr val="white"/>
                </a:solidFill>
              </a:rPr>
              <a:t>Building Energy Certification Policy</a:t>
            </a:r>
            <a:endParaRPr lang="en-GB" sz="1400" dirty="0">
              <a:solidFill>
                <a:prstClr val="white"/>
              </a:solidFill>
            </a:endParaRPr>
          </a:p>
        </p:txBody>
      </p:sp>
      <p:sp>
        <p:nvSpPr>
          <p:cNvPr id="23" name="Oval 22"/>
          <p:cNvSpPr/>
          <p:nvPr/>
        </p:nvSpPr>
        <p:spPr>
          <a:xfrm>
            <a:off x="4626765" y="1232866"/>
            <a:ext cx="1359202" cy="128619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dirty="0" smtClean="0">
                <a:solidFill>
                  <a:prstClr val="white"/>
                </a:solidFill>
              </a:rPr>
              <a:t>AECOM</a:t>
            </a:r>
          </a:p>
          <a:p>
            <a:pPr algn="ctr" fontAlgn="auto">
              <a:spcBef>
                <a:spcPts val="0"/>
              </a:spcBef>
              <a:spcAft>
                <a:spcPts val="0"/>
              </a:spcAft>
            </a:pPr>
            <a:r>
              <a:rPr lang="en-GB" sz="1200" dirty="0" smtClean="0">
                <a:solidFill>
                  <a:prstClr val="white"/>
                </a:solidFill>
              </a:rPr>
              <a:t>(BR documents, SAP QA, SBEM validation, </a:t>
            </a:r>
            <a:r>
              <a:rPr lang="en-GB" sz="1200" dirty="0" err="1" smtClean="0">
                <a:solidFill>
                  <a:prstClr val="white"/>
                </a:solidFill>
              </a:rPr>
              <a:t>etc</a:t>
            </a:r>
            <a:r>
              <a:rPr lang="en-GB" sz="1200" dirty="0" smtClean="0">
                <a:solidFill>
                  <a:prstClr val="white"/>
                </a:solidFill>
              </a:rPr>
              <a:t>)</a:t>
            </a:r>
            <a:endParaRPr lang="en-GB" sz="1200" dirty="0">
              <a:solidFill>
                <a:prstClr val="white"/>
              </a:solidFill>
            </a:endParaRPr>
          </a:p>
        </p:txBody>
      </p:sp>
      <p:sp>
        <p:nvSpPr>
          <p:cNvPr id="25" name="Oval 24"/>
          <p:cNvSpPr/>
          <p:nvPr/>
        </p:nvSpPr>
        <p:spPr>
          <a:xfrm>
            <a:off x="4698361" y="5554561"/>
            <a:ext cx="1218574" cy="117947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dirty="0" smtClean="0">
                <a:solidFill>
                  <a:prstClr val="white"/>
                </a:solidFill>
              </a:rPr>
              <a:t>Schemes</a:t>
            </a:r>
          </a:p>
          <a:p>
            <a:pPr algn="ctr" fontAlgn="auto">
              <a:spcBef>
                <a:spcPts val="0"/>
              </a:spcBef>
              <a:spcAft>
                <a:spcPts val="0"/>
              </a:spcAft>
            </a:pPr>
            <a:r>
              <a:rPr lang="en-GB" sz="1200" dirty="0" smtClean="0">
                <a:solidFill>
                  <a:prstClr val="white"/>
                </a:solidFill>
              </a:rPr>
              <a:t>(Software)</a:t>
            </a:r>
            <a:endParaRPr lang="en-GB" sz="1200" dirty="0">
              <a:solidFill>
                <a:prstClr val="white"/>
              </a:solidFill>
            </a:endParaRPr>
          </a:p>
        </p:txBody>
      </p:sp>
      <p:sp>
        <p:nvSpPr>
          <p:cNvPr id="27" name="Oval 26"/>
          <p:cNvSpPr/>
          <p:nvPr/>
        </p:nvSpPr>
        <p:spPr>
          <a:xfrm>
            <a:off x="826547" y="3339228"/>
            <a:ext cx="1593995" cy="1606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dirty="0" smtClean="0">
                <a:solidFill>
                  <a:prstClr val="white"/>
                </a:solidFill>
              </a:rPr>
              <a:t>Energy Performance of Buildings Directive</a:t>
            </a:r>
            <a:endParaRPr lang="en-GB" sz="1400" dirty="0">
              <a:solidFill>
                <a:prstClr val="white"/>
              </a:solidFill>
            </a:endParaRPr>
          </a:p>
        </p:txBody>
      </p:sp>
      <p:cxnSp>
        <p:nvCxnSpPr>
          <p:cNvPr id="5" name="Straight Connector 4"/>
          <p:cNvCxnSpPr/>
          <p:nvPr/>
        </p:nvCxnSpPr>
        <p:spPr>
          <a:xfrm>
            <a:off x="5244403" y="34716"/>
            <a:ext cx="8880" cy="6823284"/>
          </a:xfrm>
          <a:prstGeom prst="line">
            <a:avLst/>
          </a:prstGeom>
          <a:ln w="19050" cap="sq" cmpd="sng">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771800" y="794521"/>
            <a:ext cx="1528761" cy="1475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dirty="0" smtClean="0">
                <a:solidFill>
                  <a:prstClr val="white"/>
                </a:solidFill>
              </a:rPr>
              <a:t>Building Regulations </a:t>
            </a:r>
            <a:endParaRPr lang="en-GB" sz="1400" dirty="0">
              <a:solidFill>
                <a:prstClr val="white"/>
              </a:solidFill>
            </a:endParaRPr>
          </a:p>
        </p:txBody>
      </p:sp>
      <p:sp>
        <p:nvSpPr>
          <p:cNvPr id="28" name="Oval 27"/>
          <p:cNvSpPr/>
          <p:nvPr/>
        </p:nvSpPr>
        <p:spPr>
          <a:xfrm>
            <a:off x="1521631" y="1630446"/>
            <a:ext cx="1250169" cy="12118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100" dirty="0" smtClean="0">
                <a:solidFill>
                  <a:prstClr val="white"/>
                </a:solidFill>
              </a:rPr>
              <a:t>Building Regulations  Advisory Committees (E,W,S,NI)</a:t>
            </a:r>
            <a:endParaRPr lang="en-GB" sz="1100" dirty="0">
              <a:solidFill>
                <a:prstClr val="white"/>
              </a:solidFill>
            </a:endParaRPr>
          </a:p>
        </p:txBody>
      </p:sp>
      <p:sp>
        <p:nvSpPr>
          <p:cNvPr id="39" name="Oval 38"/>
          <p:cNvSpPr/>
          <p:nvPr/>
        </p:nvSpPr>
        <p:spPr>
          <a:xfrm>
            <a:off x="7612437" y="3766648"/>
            <a:ext cx="1005550" cy="1019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dirty="0" err="1" smtClean="0">
                <a:solidFill>
                  <a:prstClr val="white"/>
                </a:solidFill>
              </a:rPr>
              <a:t>RdSAP</a:t>
            </a:r>
            <a:endParaRPr lang="en-GB" sz="1400" dirty="0">
              <a:solidFill>
                <a:prstClr val="white"/>
              </a:solidFill>
            </a:endParaRPr>
          </a:p>
        </p:txBody>
      </p:sp>
      <p:sp>
        <p:nvSpPr>
          <p:cNvPr id="1039" name="Rectangle 1038"/>
          <p:cNvSpPr/>
          <p:nvPr/>
        </p:nvSpPr>
        <p:spPr>
          <a:xfrm>
            <a:off x="69863" y="2462748"/>
            <a:ext cx="1200482" cy="521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dirty="0" smtClean="0">
                <a:solidFill>
                  <a:prstClr val="white"/>
                </a:solidFill>
              </a:rPr>
              <a:t>Policy</a:t>
            </a:r>
            <a:endParaRPr lang="en-GB" sz="1400" dirty="0">
              <a:solidFill>
                <a:prstClr val="white"/>
              </a:solidFill>
            </a:endParaRPr>
          </a:p>
        </p:txBody>
      </p:sp>
      <p:sp>
        <p:nvSpPr>
          <p:cNvPr id="49" name="Rectangle 48"/>
          <p:cNvSpPr/>
          <p:nvPr/>
        </p:nvSpPr>
        <p:spPr>
          <a:xfrm>
            <a:off x="69862" y="1899482"/>
            <a:ext cx="1200482" cy="50010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dirty="0" smtClean="0">
                <a:solidFill>
                  <a:prstClr val="white"/>
                </a:solidFill>
              </a:rPr>
              <a:t>Advisory Body</a:t>
            </a:r>
            <a:endParaRPr lang="en-GB" sz="1400" dirty="0">
              <a:solidFill>
                <a:prstClr val="white"/>
              </a:solidFill>
            </a:endParaRPr>
          </a:p>
        </p:txBody>
      </p:sp>
      <p:sp>
        <p:nvSpPr>
          <p:cNvPr id="50" name="Rectangle 49"/>
          <p:cNvSpPr/>
          <p:nvPr/>
        </p:nvSpPr>
        <p:spPr>
          <a:xfrm>
            <a:off x="69862" y="104590"/>
            <a:ext cx="1505460" cy="79804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600" dirty="0" smtClean="0">
                <a:solidFill>
                  <a:prstClr val="black"/>
                </a:solidFill>
              </a:rPr>
              <a:t>Government Department</a:t>
            </a:r>
            <a:endParaRPr lang="en-GB" sz="1600" dirty="0">
              <a:solidFill>
                <a:prstClr val="black"/>
              </a:solidFill>
            </a:endParaRPr>
          </a:p>
        </p:txBody>
      </p:sp>
      <p:sp>
        <p:nvSpPr>
          <p:cNvPr id="55" name="Oval 54"/>
          <p:cNvSpPr/>
          <p:nvPr/>
        </p:nvSpPr>
        <p:spPr>
          <a:xfrm>
            <a:off x="6236353" y="6001809"/>
            <a:ext cx="963166" cy="81939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prstClr val="white"/>
                </a:solidFill>
              </a:rPr>
              <a:t>GDORB</a:t>
            </a:r>
            <a:endParaRPr lang="en-GB" sz="1200" dirty="0">
              <a:solidFill>
                <a:prstClr val="white"/>
              </a:solidFill>
            </a:endParaRPr>
          </a:p>
        </p:txBody>
      </p:sp>
      <p:cxnSp>
        <p:nvCxnSpPr>
          <p:cNvPr id="1051" name="Straight Arrow Connector 1050"/>
          <p:cNvCxnSpPr>
            <a:stCxn id="23" idx="3"/>
          </p:cNvCxnSpPr>
          <p:nvPr/>
        </p:nvCxnSpPr>
        <p:spPr>
          <a:xfrm flipH="1">
            <a:off x="4150424" y="2330706"/>
            <a:ext cx="675392" cy="3016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endCxn id="16" idx="1"/>
          </p:cNvCxnSpPr>
          <p:nvPr/>
        </p:nvCxnSpPr>
        <p:spPr>
          <a:xfrm>
            <a:off x="5916935" y="2113029"/>
            <a:ext cx="1019714" cy="7829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9" idx="6"/>
            <a:endCxn id="16" idx="2"/>
          </p:cNvCxnSpPr>
          <p:nvPr/>
        </p:nvCxnSpPr>
        <p:spPr>
          <a:xfrm>
            <a:off x="5882102" y="3137455"/>
            <a:ext cx="909784" cy="1105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9" idx="6"/>
            <a:endCxn id="39" idx="2"/>
          </p:cNvCxnSpPr>
          <p:nvPr/>
        </p:nvCxnSpPr>
        <p:spPr>
          <a:xfrm>
            <a:off x="5882102" y="3137455"/>
            <a:ext cx="1730335" cy="11388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70920" y="3248012"/>
            <a:ext cx="2403192" cy="18550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23" idx="3"/>
            <a:endCxn id="15" idx="7"/>
          </p:cNvCxnSpPr>
          <p:nvPr/>
        </p:nvCxnSpPr>
        <p:spPr>
          <a:xfrm flipH="1">
            <a:off x="4144360" y="2330706"/>
            <a:ext cx="681456" cy="18341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 idx="3"/>
          </p:cNvCxnSpPr>
          <p:nvPr/>
        </p:nvCxnSpPr>
        <p:spPr>
          <a:xfrm flipH="1">
            <a:off x="3338087" y="4855080"/>
            <a:ext cx="1489008" cy="5625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67" idx="1"/>
          </p:cNvCxnSpPr>
          <p:nvPr/>
        </p:nvCxnSpPr>
        <p:spPr>
          <a:xfrm>
            <a:off x="5787230" y="4832608"/>
            <a:ext cx="162961" cy="2723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25" idx="2"/>
          </p:cNvCxnSpPr>
          <p:nvPr/>
        </p:nvCxnSpPr>
        <p:spPr>
          <a:xfrm flipH="1" flipV="1">
            <a:off x="3536179" y="5868794"/>
            <a:ext cx="1162182" cy="2755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25" idx="6"/>
            <a:endCxn id="67" idx="3"/>
          </p:cNvCxnSpPr>
          <p:nvPr/>
        </p:nvCxnSpPr>
        <p:spPr>
          <a:xfrm flipV="1">
            <a:off x="5916935" y="5772648"/>
            <a:ext cx="33256" cy="3716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55" idx="1"/>
          </p:cNvCxnSpPr>
          <p:nvPr/>
        </p:nvCxnSpPr>
        <p:spPr>
          <a:xfrm flipH="1" flipV="1">
            <a:off x="6348173" y="5883437"/>
            <a:ext cx="29232" cy="2383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9" idx="5"/>
          </p:cNvCxnSpPr>
          <p:nvPr/>
        </p:nvCxnSpPr>
        <p:spPr>
          <a:xfrm>
            <a:off x="5707392" y="3567626"/>
            <a:ext cx="640781" cy="14141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9" idx="5"/>
            <a:endCxn id="84" idx="0"/>
          </p:cNvCxnSpPr>
          <p:nvPr/>
        </p:nvCxnSpPr>
        <p:spPr>
          <a:xfrm>
            <a:off x="5707392" y="3567626"/>
            <a:ext cx="1337236" cy="14141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39" idx="5"/>
          </p:cNvCxnSpPr>
          <p:nvPr/>
        </p:nvCxnSpPr>
        <p:spPr>
          <a:xfrm>
            <a:off x="8470728" y="4636639"/>
            <a:ext cx="258309" cy="46915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7216227" y="4543600"/>
            <a:ext cx="485150" cy="42518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6550905" y="4451334"/>
            <a:ext cx="1061533" cy="51745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endCxn id="39" idx="1"/>
          </p:cNvCxnSpPr>
          <p:nvPr/>
        </p:nvCxnSpPr>
        <p:spPr>
          <a:xfrm>
            <a:off x="7592787" y="3643772"/>
            <a:ext cx="166909" cy="27214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6" idx="2"/>
          </p:cNvCxnSpPr>
          <p:nvPr/>
        </p:nvCxnSpPr>
        <p:spPr>
          <a:xfrm flipH="1">
            <a:off x="3992707" y="3248012"/>
            <a:ext cx="2799179" cy="97884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27" idx="7"/>
          </p:cNvCxnSpPr>
          <p:nvPr/>
        </p:nvCxnSpPr>
        <p:spPr>
          <a:xfrm flipV="1">
            <a:off x="2187107" y="3339229"/>
            <a:ext cx="535829" cy="23528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endCxn id="18" idx="1"/>
          </p:cNvCxnSpPr>
          <p:nvPr/>
        </p:nvCxnSpPr>
        <p:spPr>
          <a:xfrm>
            <a:off x="1915970" y="4951524"/>
            <a:ext cx="198855" cy="22794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3767189" y="2190846"/>
            <a:ext cx="0" cy="20874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a:off x="3422234" y="4457843"/>
            <a:ext cx="4116116" cy="1290455"/>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15" idx="3"/>
            <a:endCxn id="18" idx="7"/>
          </p:cNvCxnSpPr>
          <p:nvPr/>
        </p:nvCxnSpPr>
        <p:spPr>
          <a:xfrm flipH="1">
            <a:off x="3259294" y="4877717"/>
            <a:ext cx="130724" cy="30175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65" name="Curved Connector 164"/>
          <p:cNvCxnSpPr>
            <a:stCxn id="23" idx="6"/>
            <a:endCxn id="39" idx="0"/>
          </p:cNvCxnSpPr>
          <p:nvPr/>
        </p:nvCxnSpPr>
        <p:spPr>
          <a:xfrm>
            <a:off x="5985967" y="1875966"/>
            <a:ext cx="2129245" cy="1890682"/>
          </a:xfrm>
          <a:prstGeom prst="curved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4" name="Straight Connector 1083"/>
          <p:cNvCxnSpPr>
            <a:stCxn id="18" idx="6"/>
          </p:cNvCxnSpPr>
          <p:nvPr/>
        </p:nvCxnSpPr>
        <p:spPr>
          <a:xfrm flipV="1">
            <a:off x="3496321" y="5417644"/>
            <a:ext cx="2926379" cy="319304"/>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26" name="Rectangle 225"/>
          <p:cNvSpPr/>
          <p:nvPr/>
        </p:nvSpPr>
        <p:spPr>
          <a:xfrm>
            <a:off x="77773" y="949854"/>
            <a:ext cx="1497550" cy="89675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dirty="0" smtClean="0">
                <a:solidFill>
                  <a:prstClr val="white"/>
                </a:solidFill>
              </a:rPr>
              <a:t>Current contractor or accredited delivery body</a:t>
            </a:r>
            <a:endParaRPr lang="en-GB" sz="1400" dirty="0">
              <a:solidFill>
                <a:prstClr val="white"/>
              </a:solidFill>
            </a:endParaRPr>
          </a:p>
        </p:txBody>
      </p:sp>
      <p:sp>
        <p:nvSpPr>
          <p:cNvPr id="199" name="Arc 198"/>
          <p:cNvSpPr/>
          <p:nvPr/>
        </p:nvSpPr>
        <p:spPr>
          <a:xfrm>
            <a:off x="2771800" y="2519066"/>
            <a:ext cx="4698977" cy="646446"/>
          </a:xfrm>
          <a:prstGeom prst="arc">
            <a:avLst>
              <a:gd name="adj1" fmla="val 10752231"/>
              <a:gd name="adj2" fmla="val 122719"/>
            </a:avLst>
          </a:prstGeom>
          <a:ln w="127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GB">
              <a:solidFill>
                <a:prstClr val="black"/>
              </a:solidFill>
            </a:endParaRPr>
          </a:p>
        </p:txBody>
      </p:sp>
      <p:sp>
        <p:nvSpPr>
          <p:cNvPr id="237" name="Oval 236"/>
          <p:cNvSpPr/>
          <p:nvPr/>
        </p:nvSpPr>
        <p:spPr>
          <a:xfrm>
            <a:off x="5106593" y="71908"/>
            <a:ext cx="1066296" cy="115212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dirty="0" smtClean="0">
                <a:solidFill>
                  <a:prstClr val="white"/>
                </a:solidFill>
              </a:rPr>
              <a:t>SAP</a:t>
            </a:r>
            <a:r>
              <a:rPr lang="en-GB" sz="1600" dirty="0" smtClean="0">
                <a:solidFill>
                  <a:prstClr val="white"/>
                </a:solidFill>
              </a:rPr>
              <a:t> </a:t>
            </a:r>
            <a:r>
              <a:rPr lang="en-GB" sz="1100" dirty="0" smtClean="0">
                <a:solidFill>
                  <a:prstClr val="white"/>
                </a:solidFill>
              </a:rPr>
              <a:t>Oversight Board includes E,S,W,NI</a:t>
            </a:r>
            <a:endParaRPr lang="en-GB" sz="1100" dirty="0">
              <a:solidFill>
                <a:prstClr val="white"/>
              </a:solidFill>
            </a:endParaRPr>
          </a:p>
        </p:txBody>
      </p:sp>
      <p:sp>
        <p:nvSpPr>
          <p:cNvPr id="205" name="Rounded Rectangle 204"/>
          <p:cNvSpPr/>
          <p:nvPr/>
        </p:nvSpPr>
        <p:spPr>
          <a:xfrm>
            <a:off x="2514030" y="100857"/>
            <a:ext cx="2044299" cy="61079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dirty="0" smtClean="0">
                <a:solidFill>
                  <a:prstClr val="black"/>
                </a:solidFill>
              </a:rPr>
              <a:t>DCLG</a:t>
            </a:r>
            <a:endParaRPr lang="en-GB" dirty="0">
              <a:solidFill>
                <a:prstClr val="black"/>
              </a:solidFill>
            </a:endParaRPr>
          </a:p>
        </p:txBody>
      </p:sp>
      <p:sp>
        <p:nvSpPr>
          <p:cNvPr id="240" name="Rounded Rectangle 239"/>
          <p:cNvSpPr/>
          <p:nvPr/>
        </p:nvSpPr>
        <p:spPr>
          <a:xfrm>
            <a:off x="6934227" y="122391"/>
            <a:ext cx="2044299" cy="61079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dirty="0" smtClean="0">
                <a:solidFill>
                  <a:prstClr val="black"/>
                </a:solidFill>
              </a:rPr>
              <a:t>DECC</a:t>
            </a:r>
            <a:endParaRPr lang="en-GB" dirty="0">
              <a:solidFill>
                <a:prstClr val="black"/>
              </a:solidFill>
            </a:endParaRPr>
          </a:p>
        </p:txBody>
      </p:sp>
      <p:sp>
        <p:nvSpPr>
          <p:cNvPr id="241" name="Oval 240"/>
          <p:cNvSpPr/>
          <p:nvPr/>
        </p:nvSpPr>
        <p:spPr>
          <a:xfrm>
            <a:off x="6934927" y="856081"/>
            <a:ext cx="1283511" cy="1293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dirty="0" smtClean="0">
                <a:solidFill>
                  <a:prstClr val="white"/>
                </a:solidFill>
              </a:rPr>
              <a:t>Product standards (including </a:t>
            </a:r>
            <a:r>
              <a:rPr lang="en-GB" sz="1400" dirty="0" err="1" smtClean="0">
                <a:solidFill>
                  <a:prstClr val="white"/>
                </a:solidFill>
              </a:rPr>
              <a:t>ErP</a:t>
            </a:r>
            <a:r>
              <a:rPr lang="en-GB" sz="1400" dirty="0" smtClean="0">
                <a:solidFill>
                  <a:prstClr val="white"/>
                </a:solidFill>
              </a:rPr>
              <a:t> + MCS)</a:t>
            </a:r>
            <a:endParaRPr lang="en-GB" sz="1400" dirty="0">
              <a:solidFill>
                <a:prstClr val="white"/>
              </a:solidFill>
            </a:endParaRPr>
          </a:p>
        </p:txBody>
      </p:sp>
      <p:cxnSp>
        <p:nvCxnSpPr>
          <p:cNvPr id="207" name="Straight Connector 206"/>
          <p:cNvCxnSpPr>
            <a:stCxn id="241" idx="4"/>
          </p:cNvCxnSpPr>
          <p:nvPr/>
        </p:nvCxnSpPr>
        <p:spPr>
          <a:xfrm flipH="1">
            <a:off x="7467454" y="2149535"/>
            <a:ext cx="109229" cy="59474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0" name="Arc 209"/>
          <p:cNvSpPr/>
          <p:nvPr/>
        </p:nvSpPr>
        <p:spPr>
          <a:xfrm>
            <a:off x="7193368" y="2060848"/>
            <a:ext cx="45719"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GB">
              <a:solidFill>
                <a:prstClr val="black"/>
              </a:solidFill>
            </a:endParaRPr>
          </a:p>
        </p:txBody>
      </p:sp>
      <p:cxnSp>
        <p:nvCxnSpPr>
          <p:cNvPr id="216" name="Curved Connector 215"/>
          <p:cNvCxnSpPr/>
          <p:nvPr/>
        </p:nvCxnSpPr>
        <p:spPr>
          <a:xfrm rot="5400000" flipH="1" flipV="1">
            <a:off x="4537309" y="1470197"/>
            <a:ext cx="2204762" cy="2978533"/>
          </a:xfrm>
          <a:prstGeom prst="curvedConnector3">
            <a:avLst>
              <a:gd name="adj1" fmla="val 15794"/>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219" name="Curved Connector 218"/>
          <p:cNvCxnSpPr/>
          <p:nvPr/>
        </p:nvCxnSpPr>
        <p:spPr>
          <a:xfrm rot="10800000" flipV="1">
            <a:off x="3272810" y="2072646"/>
            <a:ext cx="3914308" cy="1773637"/>
          </a:xfrm>
          <a:prstGeom prst="curvedConnector3">
            <a:avLst>
              <a:gd name="adj1" fmla="val 58670"/>
            </a:avLst>
          </a:prstGeom>
          <a:ln w="12700">
            <a:prstDash val="dash"/>
            <a:tailEnd type="arrow"/>
          </a:ln>
        </p:spPr>
        <p:style>
          <a:lnRef idx="1">
            <a:schemeClr val="accent1"/>
          </a:lnRef>
          <a:fillRef idx="0">
            <a:schemeClr val="accent1"/>
          </a:fillRef>
          <a:effectRef idx="0">
            <a:schemeClr val="accent1"/>
          </a:effectRef>
          <a:fontRef idx="minor">
            <a:schemeClr val="tx1"/>
          </a:fontRef>
        </p:style>
      </p:cxnSp>
      <p:sp>
        <p:nvSpPr>
          <p:cNvPr id="270" name="Rounded Rectangle 269"/>
          <p:cNvSpPr/>
          <p:nvPr/>
        </p:nvSpPr>
        <p:spPr>
          <a:xfrm>
            <a:off x="68150" y="5428840"/>
            <a:ext cx="1771756" cy="132394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600" dirty="0" smtClean="0">
                <a:solidFill>
                  <a:prstClr val="black"/>
                </a:solidFill>
              </a:rPr>
              <a:t>Local authorities for building regulations compliance and trading standards</a:t>
            </a:r>
            <a:endParaRPr lang="en-GB" sz="1600" dirty="0">
              <a:solidFill>
                <a:prstClr val="black"/>
              </a:solidFill>
            </a:endParaRPr>
          </a:p>
        </p:txBody>
      </p:sp>
      <p:cxnSp>
        <p:nvCxnSpPr>
          <p:cNvPr id="263" name="Straight Connector 262"/>
          <p:cNvCxnSpPr>
            <a:stCxn id="12" idx="5"/>
          </p:cNvCxnSpPr>
          <p:nvPr/>
        </p:nvCxnSpPr>
        <p:spPr>
          <a:xfrm flipH="1">
            <a:off x="3992707" y="3711510"/>
            <a:ext cx="50482" cy="35033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5805583" y="4966690"/>
            <a:ext cx="987445" cy="944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dirty="0" smtClean="0">
                <a:solidFill>
                  <a:prstClr val="white"/>
                </a:solidFill>
              </a:rPr>
              <a:t>Green Deal (GB)</a:t>
            </a:r>
            <a:endParaRPr lang="en-GB" sz="1400" dirty="0">
              <a:solidFill>
                <a:prstClr val="white"/>
              </a:solidFill>
            </a:endParaRPr>
          </a:p>
        </p:txBody>
      </p:sp>
      <p:sp>
        <p:nvSpPr>
          <p:cNvPr id="84" name="Oval 83"/>
          <p:cNvSpPr/>
          <p:nvPr/>
        </p:nvSpPr>
        <p:spPr>
          <a:xfrm>
            <a:off x="6550905" y="4981776"/>
            <a:ext cx="987445" cy="944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dirty="0" smtClean="0">
                <a:solidFill>
                  <a:prstClr val="white"/>
                </a:solidFill>
              </a:rPr>
              <a:t>ECO (GB)</a:t>
            </a:r>
            <a:endParaRPr lang="en-GB" sz="1400" dirty="0">
              <a:solidFill>
                <a:prstClr val="white"/>
              </a:solidFill>
            </a:endParaRPr>
          </a:p>
        </p:txBody>
      </p:sp>
      <p:sp>
        <p:nvSpPr>
          <p:cNvPr id="85" name="Oval 84"/>
          <p:cNvSpPr/>
          <p:nvPr/>
        </p:nvSpPr>
        <p:spPr>
          <a:xfrm>
            <a:off x="7323360" y="5003014"/>
            <a:ext cx="987445" cy="944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dirty="0" smtClean="0">
                <a:solidFill>
                  <a:prstClr val="white"/>
                </a:solidFill>
              </a:rPr>
              <a:t>RHI</a:t>
            </a:r>
          </a:p>
          <a:p>
            <a:pPr algn="ctr" fontAlgn="auto">
              <a:spcBef>
                <a:spcPts val="0"/>
              </a:spcBef>
              <a:spcAft>
                <a:spcPts val="0"/>
              </a:spcAft>
            </a:pPr>
            <a:r>
              <a:rPr lang="en-GB" sz="1400" dirty="0" smtClean="0">
                <a:solidFill>
                  <a:prstClr val="white"/>
                </a:solidFill>
              </a:rPr>
              <a:t>(GB)</a:t>
            </a:r>
            <a:endParaRPr lang="en-GB" sz="1400" dirty="0">
              <a:solidFill>
                <a:prstClr val="white"/>
              </a:solidFill>
            </a:endParaRPr>
          </a:p>
        </p:txBody>
      </p:sp>
      <p:sp>
        <p:nvSpPr>
          <p:cNvPr id="87" name="Oval 86"/>
          <p:cNvSpPr/>
          <p:nvPr/>
        </p:nvSpPr>
        <p:spPr>
          <a:xfrm>
            <a:off x="8051680" y="5003014"/>
            <a:ext cx="987445" cy="944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300" dirty="0" smtClean="0">
                <a:solidFill>
                  <a:prstClr val="white"/>
                </a:solidFill>
              </a:rPr>
              <a:t>Fuel Poverty (E)</a:t>
            </a:r>
            <a:endParaRPr lang="en-GB" sz="1300" dirty="0">
              <a:solidFill>
                <a:prstClr val="white"/>
              </a:solidFill>
            </a:endParaRPr>
          </a:p>
        </p:txBody>
      </p:sp>
      <p:sp>
        <p:nvSpPr>
          <p:cNvPr id="92" name="Oval 91"/>
          <p:cNvSpPr/>
          <p:nvPr/>
        </p:nvSpPr>
        <p:spPr>
          <a:xfrm>
            <a:off x="7405997" y="6011301"/>
            <a:ext cx="963166" cy="81939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err="1" smtClean="0">
                <a:solidFill>
                  <a:prstClr val="white"/>
                </a:solidFill>
              </a:rPr>
              <a:t>Ofgem</a:t>
            </a:r>
            <a:endParaRPr lang="en-GB" sz="1200" dirty="0">
              <a:solidFill>
                <a:prstClr val="white"/>
              </a:solidFill>
            </a:endParaRPr>
          </a:p>
        </p:txBody>
      </p:sp>
      <p:cxnSp>
        <p:nvCxnSpPr>
          <p:cNvPr id="96" name="Straight Arrow Connector 95"/>
          <p:cNvCxnSpPr/>
          <p:nvPr/>
        </p:nvCxnSpPr>
        <p:spPr>
          <a:xfrm>
            <a:off x="5750907" y="3469729"/>
            <a:ext cx="1771161" cy="15957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endCxn id="85" idx="0"/>
          </p:cNvCxnSpPr>
          <p:nvPr/>
        </p:nvCxnSpPr>
        <p:spPr>
          <a:xfrm flipH="1">
            <a:off x="7817083" y="4684779"/>
            <a:ext cx="73387" cy="31823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flipV="1">
            <a:off x="7214716" y="5858189"/>
            <a:ext cx="258703" cy="3867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85" idx="3"/>
          </p:cNvCxnSpPr>
          <p:nvPr/>
        </p:nvCxnSpPr>
        <p:spPr>
          <a:xfrm flipH="1" flipV="1">
            <a:off x="7467968" y="5808972"/>
            <a:ext cx="90793" cy="3766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9" idx="3"/>
            <a:endCxn id="15" idx="7"/>
          </p:cNvCxnSpPr>
          <p:nvPr/>
        </p:nvCxnSpPr>
        <p:spPr>
          <a:xfrm flipH="1">
            <a:off x="4144360" y="3567626"/>
            <a:ext cx="719457" cy="5972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a:stCxn id="25" idx="6"/>
          </p:cNvCxnSpPr>
          <p:nvPr/>
        </p:nvCxnSpPr>
        <p:spPr>
          <a:xfrm flipV="1">
            <a:off x="5916935" y="5883437"/>
            <a:ext cx="874951" cy="2608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0580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51598E-9D06-4046-8EF2-7702044C4E81}" type="slidenum">
              <a:rPr lang="en-US" smtClean="0">
                <a:solidFill>
                  <a:prstClr val="white"/>
                </a:solidFill>
              </a:rPr>
              <a:pPr/>
              <a:t>15</a:t>
            </a:fld>
            <a:endParaRPr lang="en-US" dirty="0">
              <a:solidFill>
                <a:prstClr val="white"/>
              </a:solidFill>
            </a:endParaRPr>
          </a:p>
        </p:txBody>
      </p:sp>
      <p:sp>
        <p:nvSpPr>
          <p:cNvPr id="7" name="TextBox 6"/>
          <p:cNvSpPr txBox="1"/>
          <p:nvPr/>
        </p:nvSpPr>
        <p:spPr>
          <a:xfrm>
            <a:off x="1547664" y="328300"/>
            <a:ext cx="7488832" cy="646331"/>
          </a:xfrm>
          <a:prstGeom prst="rect">
            <a:avLst/>
          </a:prstGeom>
          <a:noFill/>
        </p:spPr>
        <p:txBody>
          <a:bodyPr wrap="square" rtlCol="0">
            <a:spAutoFit/>
          </a:bodyPr>
          <a:lstStyle/>
          <a:p>
            <a:pPr algn="ctr" fontAlgn="auto">
              <a:spcBef>
                <a:spcPts val="0"/>
              </a:spcBef>
              <a:spcAft>
                <a:spcPts val="0"/>
              </a:spcAft>
            </a:pPr>
            <a:r>
              <a:rPr lang="en-GB" b="1" dirty="0" smtClean="0">
                <a:solidFill>
                  <a:srgbClr val="00AEEF"/>
                </a:solidFill>
                <a:latin typeface="Arial"/>
              </a:rPr>
              <a:t>Standard Assessment Procedure– High Level Milestone Plan for 2014/15</a:t>
            </a:r>
          </a:p>
        </p:txBody>
      </p:sp>
      <p:sp>
        <p:nvSpPr>
          <p:cNvPr id="6" name="Footer Placeholder 4"/>
          <p:cNvSpPr>
            <a:spLocks noGrp="1"/>
          </p:cNvSpPr>
          <p:nvPr>
            <p:ph type="ftr" sz="quarter" idx="3"/>
          </p:nvPr>
        </p:nvSpPr>
        <p:spPr>
          <a:xfrm>
            <a:off x="899592" y="6309320"/>
            <a:ext cx="7704856" cy="548680"/>
          </a:xfrm>
        </p:spPr>
        <p:txBody>
          <a:bodyPr/>
          <a:lstStyle/>
          <a:p>
            <a:r>
              <a:rPr lang="en-US" dirty="0" smtClean="0">
                <a:solidFill>
                  <a:prstClr val="white"/>
                </a:solidFill>
              </a:rPr>
              <a:t>Heat Strategy and Policy team</a:t>
            </a:r>
            <a:endParaRPr lang="en-US" dirty="0">
              <a:solidFill>
                <a:prstClr val="white"/>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520730341"/>
              </p:ext>
            </p:extLst>
          </p:nvPr>
        </p:nvGraphicFramePr>
        <p:xfrm>
          <a:off x="107505" y="1268760"/>
          <a:ext cx="8928991" cy="4876800"/>
        </p:xfrm>
        <a:graphic>
          <a:graphicData uri="http://schemas.openxmlformats.org/drawingml/2006/table">
            <a:tbl>
              <a:tblPr firstRow="1" bandRow="1">
                <a:tableStyleId>{5C22544A-7EE6-4342-B048-85BDC9FD1C3A}</a:tableStyleId>
              </a:tblPr>
              <a:tblGrid>
                <a:gridCol w="1368151"/>
                <a:gridCol w="216024"/>
                <a:gridCol w="216024"/>
                <a:gridCol w="1584176"/>
                <a:gridCol w="2304256"/>
                <a:gridCol w="1800200"/>
                <a:gridCol w="1440160"/>
              </a:tblGrid>
              <a:tr h="370840">
                <a:tc>
                  <a:txBody>
                    <a:bodyPr/>
                    <a:lstStyle/>
                    <a:p>
                      <a:r>
                        <a:rPr lang="en-GB" sz="1100" dirty="0" smtClean="0"/>
                        <a:t>Workstream</a:t>
                      </a:r>
                      <a:endParaRPr lang="en-GB" sz="1100" dirty="0"/>
                    </a:p>
                  </a:txBody>
                  <a:tcPr/>
                </a:tc>
                <a:tc>
                  <a:txBody>
                    <a:bodyPr/>
                    <a:lstStyle/>
                    <a:p>
                      <a:endParaRPr lang="en-GB" sz="1100" dirty="0"/>
                    </a:p>
                  </a:txBody>
                  <a:tcPr/>
                </a:tc>
                <a:tc>
                  <a:txBody>
                    <a:bodyPr/>
                    <a:lstStyle/>
                    <a:p>
                      <a:endParaRPr lang="en-GB" sz="1100" dirty="0"/>
                    </a:p>
                  </a:txBody>
                  <a:tcPr/>
                </a:tc>
                <a:tc>
                  <a:txBody>
                    <a:bodyPr/>
                    <a:lstStyle/>
                    <a:p>
                      <a:pPr algn="ctr"/>
                      <a:r>
                        <a:rPr lang="en-GB" sz="1100" dirty="0" smtClean="0"/>
                        <a:t>Q1 </a:t>
                      </a:r>
                    </a:p>
                    <a:p>
                      <a:pPr algn="ctr"/>
                      <a:r>
                        <a:rPr lang="en-GB" sz="1100" dirty="0" smtClean="0"/>
                        <a:t>(Apr-Jun</a:t>
                      </a:r>
                      <a:r>
                        <a:rPr lang="en-GB" sz="1100" baseline="0" dirty="0" smtClean="0"/>
                        <a:t> 2014)</a:t>
                      </a:r>
                      <a:endParaRPr lang="en-GB" sz="1100" dirty="0"/>
                    </a:p>
                  </a:txBody>
                  <a:tcPr/>
                </a:tc>
                <a:tc>
                  <a:txBody>
                    <a:bodyPr/>
                    <a:lstStyle/>
                    <a:p>
                      <a:pPr algn="ctr"/>
                      <a:r>
                        <a:rPr lang="en-GB" sz="1100" dirty="0" smtClean="0"/>
                        <a:t>Q2 </a:t>
                      </a:r>
                    </a:p>
                    <a:p>
                      <a:pPr algn="ctr"/>
                      <a:r>
                        <a:rPr lang="en-GB" sz="1100" dirty="0" smtClean="0"/>
                        <a:t>(Jul-Sep 2014)</a:t>
                      </a:r>
                      <a:endParaRPr lang="en-GB" sz="1100" dirty="0"/>
                    </a:p>
                  </a:txBody>
                  <a:tcPr/>
                </a:tc>
                <a:tc>
                  <a:txBody>
                    <a:bodyPr/>
                    <a:lstStyle/>
                    <a:p>
                      <a:pPr algn="ctr"/>
                      <a:r>
                        <a:rPr lang="en-GB" sz="1100" dirty="0" smtClean="0"/>
                        <a:t>Q3 </a:t>
                      </a:r>
                    </a:p>
                    <a:p>
                      <a:pPr algn="ctr"/>
                      <a:r>
                        <a:rPr lang="en-GB" sz="1100" dirty="0" smtClean="0"/>
                        <a:t>(Oct-Dec 2014)</a:t>
                      </a:r>
                      <a:endParaRPr lang="en-GB" sz="1100" dirty="0"/>
                    </a:p>
                  </a:txBody>
                  <a:tcPr/>
                </a:tc>
                <a:tc>
                  <a:txBody>
                    <a:bodyPr/>
                    <a:lstStyle/>
                    <a:p>
                      <a:pPr algn="ctr"/>
                      <a:r>
                        <a:rPr lang="en-GB" sz="1100" dirty="0" smtClean="0"/>
                        <a:t>Q4  +</a:t>
                      </a:r>
                    </a:p>
                    <a:p>
                      <a:pPr algn="ctr"/>
                      <a:r>
                        <a:rPr lang="en-GB" sz="1100" dirty="0" smtClean="0"/>
                        <a:t>(Jan-Mar 2015)</a:t>
                      </a:r>
                      <a:endParaRPr lang="en-GB" sz="1100" dirty="0"/>
                    </a:p>
                  </a:txBody>
                  <a:tcPr/>
                </a:tc>
              </a:tr>
              <a:tr h="370840">
                <a:tc>
                  <a:txBody>
                    <a:bodyPr/>
                    <a:lstStyle/>
                    <a:p>
                      <a:r>
                        <a:rPr lang="en-GB" sz="1000" b="1" dirty="0" smtClean="0"/>
                        <a:t>(1)</a:t>
                      </a:r>
                      <a:r>
                        <a:rPr lang="en-GB" sz="1000" b="1" baseline="0" dirty="0" smtClean="0"/>
                        <a:t> SAP development</a:t>
                      </a:r>
                      <a:endParaRPr lang="en-GB" sz="1000" b="1" dirty="0"/>
                    </a:p>
                  </a:txBody>
                  <a:tcPr/>
                </a:tc>
                <a:tc rowSpan="2">
                  <a:txBody>
                    <a:bodyPr/>
                    <a:lstStyle/>
                    <a:p>
                      <a:pPr algn="just"/>
                      <a:endParaRPr lang="en-GB" sz="1000" dirty="0"/>
                    </a:p>
                  </a:txBody>
                  <a:tcPr anchor="ctr"/>
                </a:tc>
                <a:tc rowSpan="7">
                  <a:txBody>
                    <a:bodyPr/>
                    <a:lstStyle/>
                    <a:p>
                      <a:endParaRPr lang="en-GB" sz="1000" dirty="0"/>
                    </a:p>
                  </a:txBody>
                  <a:tcPr anchor="ctr"/>
                </a:tc>
                <a:tc>
                  <a:txBody>
                    <a:bodyPr/>
                    <a:lstStyle/>
                    <a:p>
                      <a:r>
                        <a:rPr lang="en-GB" sz="1000" dirty="0" smtClean="0"/>
                        <a:t>New</a:t>
                      </a:r>
                      <a:r>
                        <a:rPr lang="en-GB" sz="1000" baseline="0" dirty="0" smtClean="0"/>
                        <a:t> Building Regulations come into force</a:t>
                      </a:r>
                      <a:endParaRPr lang="en-GB" sz="1000" dirty="0"/>
                    </a:p>
                  </a:txBody>
                  <a:tcPr/>
                </a:tc>
                <a:tc>
                  <a:txBody>
                    <a:bodyPr/>
                    <a:lstStyle/>
                    <a:p>
                      <a:r>
                        <a:rPr lang="en-GB" sz="1000" dirty="0" smtClean="0"/>
                        <a:t>ZCH “Performance Gap” report.</a:t>
                      </a:r>
                    </a:p>
                    <a:p>
                      <a:r>
                        <a:rPr lang="en-GB" sz="1000" dirty="0" smtClean="0"/>
                        <a:t>SAPOB consider SAP 2016 priorities. Establish Working Groups on priority areas</a:t>
                      </a:r>
                      <a:endParaRPr lang="en-GB" sz="1000" dirty="0"/>
                    </a:p>
                  </a:txBody>
                  <a:tcPr/>
                </a:tc>
                <a:tc>
                  <a:txBody>
                    <a:bodyPr/>
                    <a:lstStyle/>
                    <a:p>
                      <a:r>
                        <a:rPr lang="en-US" sz="1000" dirty="0" smtClean="0"/>
                        <a:t>SAPOB on</a:t>
                      </a:r>
                      <a:r>
                        <a:rPr lang="en-US" sz="1000" baseline="0" dirty="0" smtClean="0"/>
                        <a:t> </a:t>
                      </a:r>
                      <a:r>
                        <a:rPr lang="en-US" sz="1000" dirty="0" smtClean="0"/>
                        <a:t>Working Group feedback</a:t>
                      </a:r>
                      <a:endParaRPr lang="en-GB" sz="1000" dirty="0"/>
                    </a:p>
                  </a:txBody>
                  <a:tcPr/>
                </a:tc>
                <a:tc>
                  <a:txBody>
                    <a:bodyPr/>
                    <a:lstStyle/>
                    <a:p>
                      <a:r>
                        <a:rPr lang="en-GB" sz="1000" kern="1200" dirty="0" smtClean="0">
                          <a:solidFill>
                            <a:schemeClr val="dk1"/>
                          </a:solidFill>
                          <a:effectLst/>
                          <a:latin typeface="+mn-lt"/>
                          <a:ea typeface="+mn-ea"/>
                          <a:cs typeface="+mn-cs"/>
                        </a:rPr>
                        <a:t>BRE produce outline document to</a:t>
                      </a:r>
                      <a:r>
                        <a:rPr lang="en-GB" sz="1000" kern="1200" baseline="0" dirty="0" smtClean="0">
                          <a:solidFill>
                            <a:schemeClr val="dk1"/>
                          </a:solidFill>
                          <a:effectLst/>
                          <a:latin typeface="+mn-lt"/>
                          <a:ea typeface="+mn-ea"/>
                          <a:cs typeface="+mn-cs"/>
                        </a:rPr>
                        <a:t> accompany </a:t>
                      </a:r>
                      <a:r>
                        <a:rPr lang="en-GB" sz="1000" kern="1200" dirty="0" smtClean="0">
                          <a:solidFill>
                            <a:schemeClr val="dk1"/>
                          </a:solidFill>
                          <a:effectLst/>
                          <a:latin typeface="+mn-lt"/>
                          <a:ea typeface="+mn-ea"/>
                          <a:cs typeface="+mn-cs"/>
                        </a:rPr>
                        <a:t>technical papers.</a:t>
                      </a:r>
                    </a:p>
                    <a:p>
                      <a:r>
                        <a:rPr lang="en-GB" sz="1000" kern="1200" dirty="0" smtClean="0">
                          <a:solidFill>
                            <a:schemeClr val="dk1"/>
                          </a:solidFill>
                          <a:effectLst/>
                          <a:latin typeface="+mn-lt"/>
                          <a:ea typeface="+mn-ea"/>
                          <a:cs typeface="+mn-cs"/>
                        </a:rPr>
                        <a:t>SAPOB on scope of consultation.</a:t>
                      </a:r>
                      <a:endParaRPr lang="en-GB" sz="1000" dirty="0"/>
                    </a:p>
                  </a:txBody>
                  <a:tcPr/>
                </a:tc>
              </a:tr>
              <a:tr h="370840">
                <a:tc>
                  <a:txBody>
                    <a:bodyPr/>
                    <a:lstStyle/>
                    <a:p>
                      <a:pPr marL="228600" indent="-228600">
                        <a:buAutoNum type="arabicParenBoth"/>
                      </a:pPr>
                      <a:r>
                        <a:rPr lang="en-GB" sz="1000" b="1" baseline="0" dirty="0" smtClean="0"/>
                        <a:t>RdSAP development</a:t>
                      </a:r>
                      <a:endParaRPr lang="en-GB" sz="1000" b="1" dirty="0"/>
                    </a:p>
                  </a:txBody>
                  <a:tcPr/>
                </a:tc>
                <a:tc vMerge="1">
                  <a:txBody>
                    <a:bodyPr/>
                    <a:lstStyle/>
                    <a:p>
                      <a:endParaRPr lang="en-GB" sz="1000" dirty="0"/>
                    </a:p>
                  </a:txBody>
                  <a:tcPr/>
                </a:tc>
                <a:tc vMerge="1">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r>
                        <a:rPr lang="en-GB" sz="1000" dirty="0" smtClean="0"/>
                        <a:t>New </a:t>
                      </a:r>
                      <a:r>
                        <a:rPr lang="en-GB" sz="1000" baseline="0" dirty="0" smtClean="0"/>
                        <a:t> </a:t>
                      </a:r>
                      <a:r>
                        <a:rPr lang="en-GB" sz="1000" baseline="0" dirty="0" err="1" smtClean="0"/>
                        <a:t>RdSAP</a:t>
                      </a:r>
                      <a:r>
                        <a:rPr lang="en-GB" sz="1000" baseline="0" dirty="0" smtClean="0"/>
                        <a:t> software available</a:t>
                      </a:r>
                      <a:endParaRPr lang="en-GB" sz="1000" dirty="0"/>
                    </a:p>
                  </a:txBody>
                  <a:tcPr/>
                </a:tc>
                <a:tc>
                  <a:txBody>
                    <a:bodyPr/>
                    <a:lstStyle/>
                    <a:p>
                      <a:r>
                        <a:rPr lang="en-GB" sz="1000" dirty="0" smtClean="0"/>
                        <a:t>Scope changes for </a:t>
                      </a:r>
                      <a:r>
                        <a:rPr lang="en-GB" sz="1000" baseline="0" dirty="0" smtClean="0"/>
                        <a:t>next version of RdSAP  for 11/15</a:t>
                      </a:r>
                      <a:endParaRPr lang="en-GB" sz="1000" dirty="0"/>
                    </a:p>
                  </a:txBody>
                  <a:tcPr/>
                </a:tc>
              </a:tr>
              <a:tr h="370840">
                <a:tc>
                  <a:txBody>
                    <a:bodyPr/>
                    <a:lstStyle/>
                    <a:p>
                      <a:r>
                        <a:rPr lang="en-GB" sz="1000" b="1" dirty="0" smtClean="0"/>
                        <a:t>(2) Products</a:t>
                      </a:r>
                      <a:r>
                        <a:rPr lang="en-GB" sz="1000" b="1" baseline="0" dirty="0" smtClean="0"/>
                        <a:t> Characteristics Database</a:t>
                      </a:r>
                      <a:endParaRPr lang="en-GB" sz="1000" b="1" dirty="0"/>
                    </a:p>
                  </a:txBody>
                  <a:tcPr/>
                </a:tc>
                <a:tc>
                  <a:txBody>
                    <a:bodyPr/>
                    <a:lstStyle/>
                    <a:p>
                      <a:endParaRPr lang="en-GB" sz="1000" dirty="0"/>
                    </a:p>
                  </a:txBody>
                  <a:tcPr anchor="ctr"/>
                </a:tc>
                <a:tc vMerge="1">
                  <a:txBody>
                    <a:bodyPr/>
                    <a:lstStyle/>
                    <a:p>
                      <a:endParaRPr lang="en-GB" sz="1000" dirty="0"/>
                    </a:p>
                  </a:txBody>
                  <a:tcPr/>
                </a:tc>
                <a:tc>
                  <a:txBody>
                    <a:bodyPr/>
                    <a:lstStyle/>
                    <a:p>
                      <a:r>
                        <a:rPr lang="en-US" sz="1000" dirty="0" err="1" smtClean="0"/>
                        <a:t>PCDb</a:t>
                      </a:r>
                      <a:r>
                        <a:rPr lang="en-US" sz="1000" dirty="0" smtClean="0"/>
                        <a:t>  changes (</a:t>
                      </a:r>
                      <a:r>
                        <a:rPr lang="en-US" sz="1000" dirty="0" err="1" smtClean="0"/>
                        <a:t>Ecodesign</a:t>
                      </a:r>
                      <a:r>
                        <a:rPr lang="en-US" sz="1000" dirty="0" smtClean="0"/>
                        <a:t> Directive) – early discussions with industry</a:t>
                      </a:r>
                    </a:p>
                    <a:p>
                      <a:endParaRPr lang="en-GB" sz="1000" dirty="0"/>
                    </a:p>
                  </a:txBody>
                  <a:tcPr/>
                </a:tc>
                <a:tc>
                  <a:txBody>
                    <a:bodyPr/>
                    <a:lstStyle/>
                    <a:p>
                      <a:r>
                        <a:rPr lang="en-GB" sz="1000" dirty="0" err="1" smtClean="0"/>
                        <a:t>PCDb</a:t>
                      </a:r>
                      <a:r>
                        <a:rPr lang="en-GB" sz="1000" baseline="0" dirty="0" smtClean="0"/>
                        <a:t> changes </a:t>
                      </a:r>
                      <a:r>
                        <a:rPr lang="en-GB" sz="1000" dirty="0" smtClean="0"/>
                        <a:t>(simplification) – Workshop </a:t>
                      </a:r>
                      <a:endParaRPr lang="en-GB" sz="1000" dirty="0"/>
                    </a:p>
                  </a:txBody>
                  <a:tcPr/>
                </a:tc>
                <a:tc>
                  <a:txBody>
                    <a:bodyPr/>
                    <a:lstStyle/>
                    <a:p>
                      <a:r>
                        <a:rPr lang="en-GB" sz="1000" dirty="0" smtClean="0"/>
                        <a:t>Start change implementation</a:t>
                      </a:r>
                      <a:endParaRPr lang="en-GB" sz="1000" dirty="0"/>
                    </a:p>
                  </a:txBody>
                  <a:tcPr/>
                </a:tc>
                <a:tc>
                  <a:txBody>
                    <a:bodyPr/>
                    <a:lstStyle/>
                    <a:p>
                      <a:r>
                        <a:rPr lang="en-GB" sz="1000" dirty="0" smtClean="0"/>
                        <a:t>Ensure</a:t>
                      </a:r>
                      <a:r>
                        <a:rPr lang="en-GB" sz="1000" baseline="0" dirty="0" smtClean="0"/>
                        <a:t> scope of consultation changes for SAP include any necessary changes to Appendix Q</a:t>
                      </a:r>
                      <a:endParaRPr lang="en-GB" sz="1000" dirty="0"/>
                    </a:p>
                  </a:txBody>
                  <a:tcPr/>
                </a:tc>
              </a:tr>
              <a:tr h="370840">
                <a:tc>
                  <a:txBody>
                    <a:bodyPr/>
                    <a:lstStyle/>
                    <a:p>
                      <a:r>
                        <a:rPr lang="en-GB" sz="1000" b="1" dirty="0" smtClean="0"/>
                        <a:t>(3) Software validation</a:t>
                      </a:r>
                      <a:endParaRPr lang="en-GB" sz="1000" b="1" dirty="0"/>
                    </a:p>
                  </a:txBody>
                  <a:tcPr/>
                </a:tc>
                <a:tc>
                  <a:txBody>
                    <a:bodyPr/>
                    <a:lstStyle/>
                    <a:p>
                      <a:endParaRPr lang="en-GB" sz="1000" dirty="0"/>
                    </a:p>
                  </a:txBody>
                  <a:tcPr anchor="ctr"/>
                </a:tc>
                <a:tc vMerge="1">
                  <a:txBody>
                    <a:bodyPr/>
                    <a:lstStyle/>
                    <a:p>
                      <a:endParaRPr lang="en-GB" sz="1000" b="1" dirty="0">
                        <a:solidFill>
                          <a:schemeClr val="accent4"/>
                        </a:solidFill>
                      </a:endParaRPr>
                    </a:p>
                  </a:txBody>
                  <a:tcPr/>
                </a:tc>
                <a:tc>
                  <a:txBody>
                    <a:bodyPr/>
                    <a:lstStyle/>
                    <a:p>
                      <a:endParaRPr lang="en-GB" sz="1000" dirty="0"/>
                    </a:p>
                  </a:txBody>
                  <a:tcPr/>
                </a:tc>
                <a:tc>
                  <a:txBody>
                    <a:bodyPr/>
                    <a:lstStyle/>
                    <a:p>
                      <a:r>
                        <a:rPr lang="en-GB" sz="1000" dirty="0" smtClean="0"/>
                        <a:t>Validating</a:t>
                      </a:r>
                      <a:r>
                        <a:rPr lang="en-GB" sz="1000" baseline="0" dirty="0" smtClean="0"/>
                        <a:t> RdSAP software</a:t>
                      </a:r>
                      <a:endParaRPr lang="en-GB" sz="1000" dirty="0"/>
                    </a:p>
                  </a:txBody>
                  <a:tcPr/>
                </a:tc>
                <a:tc>
                  <a:txBody>
                    <a:bodyPr/>
                    <a:lstStyle/>
                    <a:p>
                      <a:endParaRPr lang="en-GB" sz="1000" dirty="0"/>
                    </a:p>
                  </a:txBody>
                  <a:tcPr/>
                </a:tc>
                <a:tc>
                  <a:txBody>
                    <a:bodyPr/>
                    <a:lstStyle/>
                    <a:p>
                      <a:endParaRPr lang="en-GB" sz="1000" dirty="0"/>
                    </a:p>
                  </a:txBody>
                  <a:tcPr/>
                </a:tc>
              </a:tr>
              <a:tr h="370840">
                <a:tc>
                  <a:txBody>
                    <a:bodyPr/>
                    <a:lstStyle/>
                    <a:p>
                      <a:r>
                        <a:rPr lang="en-GB" sz="1000" b="1" dirty="0" smtClean="0"/>
                        <a:t>(4) Quality Assurance</a:t>
                      </a:r>
                      <a:endParaRPr lang="en-GB" sz="1000" b="1" dirty="0"/>
                    </a:p>
                  </a:txBody>
                  <a:tcPr/>
                </a:tc>
                <a:tc>
                  <a:txBody>
                    <a:bodyPr/>
                    <a:lstStyle/>
                    <a:p>
                      <a:endParaRPr lang="en-GB" sz="1000" dirty="0"/>
                    </a:p>
                  </a:txBody>
                  <a:tcPr anchor="ctr"/>
                </a:tc>
                <a:tc vMerge="1">
                  <a:txBody>
                    <a:bodyPr/>
                    <a:lstStyle/>
                    <a:p>
                      <a:endParaRPr lang="en-GB" sz="1000" dirty="0"/>
                    </a:p>
                  </a:txBody>
                  <a:tcPr/>
                </a:tc>
                <a:tc>
                  <a:txBody>
                    <a:bodyPr/>
                    <a:lstStyle/>
                    <a:p>
                      <a:r>
                        <a:rPr lang="en-GB" sz="1000" baseline="0" dirty="0" smtClean="0"/>
                        <a:t>1</a:t>
                      </a:r>
                      <a:r>
                        <a:rPr lang="en-GB" sz="1000" baseline="30000" dirty="0" smtClean="0"/>
                        <a:t>st</a:t>
                      </a:r>
                      <a:r>
                        <a:rPr lang="en-GB" sz="1000" baseline="0" dirty="0" smtClean="0"/>
                        <a:t>  </a:t>
                      </a:r>
                      <a:r>
                        <a:rPr lang="en-GB" sz="1000" dirty="0" smtClean="0"/>
                        <a:t>AECOM draft QA report. </a:t>
                      </a:r>
                      <a:r>
                        <a:rPr lang="en-GB" sz="1000" baseline="0" dirty="0" smtClean="0"/>
                        <a:t>BRE send 2013/14 product testing results</a:t>
                      </a:r>
                      <a:endParaRPr lang="en-GB" sz="1000" dirty="0"/>
                    </a:p>
                  </a:txBody>
                  <a:tcPr/>
                </a:tc>
                <a:tc>
                  <a:txBody>
                    <a:bodyPr/>
                    <a:lstStyle/>
                    <a:p>
                      <a:r>
                        <a:rPr lang="en-US" sz="1000" baseline="0" dirty="0" smtClean="0"/>
                        <a:t>2</a:t>
                      </a:r>
                      <a:r>
                        <a:rPr lang="en-US" sz="1000" baseline="30000" dirty="0" smtClean="0"/>
                        <a:t>nd</a:t>
                      </a:r>
                      <a:r>
                        <a:rPr lang="en-US" sz="1000" baseline="0" dirty="0" smtClean="0"/>
                        <a:t> AECOM report on international benchmarking.  AECOM reports discussed in SAPOB. </a:t>
                      </a:r>
                      <a:r>
                        <a:rPr lang="en-US" sz="1000" dirty="0" smtClean="0"/>
                        <a:t> Await manufacturers’ response on tests</a:t>
                      </a:r>
                      <a:endParaRPr lang="en-GB" sz="1000" dirty="0"/>
                    </a:p>
                  </a:txBody>
                  <a:tcPr/>
                </a:tc>
                <a:tc>
                  <a:txBody>
                    <a:bodyPr/>
                    <a:lstStyle/>
                    <a:p>
                      <a:r>
                        <a:rPr lang="en-GB" sz="1000" dirty="0" smtClean="0"/>
                        <a:t>Prepare QA  KPIs from 2015/16</a:t>
                      </a:r>
                      <a:r>
                        <a:rPr lang="en-GB" sz="1000" baseline="0" dirty="0" smtClean="0"/>
                        <a:t> based on reports</a:t>
                      </a:r>
                      <a:endParaRPr lang="en-GB" sz="1000" dirty="0"/>
                    </a:p>
                  </a:txBody>
                  <a:tcPr/>
                </a:tc>
                <a:tc>
                  <a:txBody>
                    <a:bodyPr/>
                    <a:lstStyle/>
                    <a:p>
                      <a:endParaRPr lang="en-GB" sz="1000" dirty="0"/>
                    </a:p>
                  </a:txBody>
                  <a:tcPr/>
                </a:tc>
              </a:tr>
              <a:tr h="370840">
                <a:tc>
                  <a:txBody>
                    <a:bodyPr/>
                    <a:lstStyle/>
                    <a:p>
                      <a:r>
                        <a:rPr lang="en-GB" sz="1000" b="1" dirty="0" smtClean="0"/>
                        <a:t>(5)</a:t>
                      </a:r>
                      <a:r>
                        <a:rPr lang="en-GB" sz="1000" b="1" baseline="0" dirty="0" smtClean="0"/>
                        <a:t> Zero Carbon Homes/ Allowable Solutions</a:t>
                      </a:r>
                      <a:endParaRPr lang="en-GB" sz="1000" b="1" dirty="0"/>
                    </a:p>
                  </a:txBody>
                  <a:tcPr/>
                </a:tc>
                <a:tc>
                  <a:txBody>
                    <a:bodyPr/>
                    <a:lstStyle/>
                    <a:p>
                      <a:endParaRPr lang="en-GB" sz="1000" dirty="0"/>
                    </a:p>
                  </a:txBody>
                  <a:tcPr/>
                </a:tc>
                <a:tc vMerge="1">
                  <a:txBody>
                    <a:bodyPr/>
                    <a:lstStyle/>
                    <a:p>
                      <a:endParaRPr lang="en-GB" sz="1000" dirty="0"/>
                    </a:p>
                  </a:txBody>
                  <a:tcPr/>
                </a:tc>
                <a:tc>
                  <a:txBody>
                    <a:bodyPr/>
                    <a:lstStyle/>
                    <a:p>
                      <a:endParaRPr lang="en-GB" sz="1000" dirty="0" smtClean="0"/>
                    </a:p>
                  </a:txBody>
                  <a:tcPr/>
                </a:tc>
                <a:tc>
                  <a:txBody>
                    <a:bodyPr/>
                    <a:lstStyle/>
                    <a:p>
                      <a:r>
                        <a:rPr lang="en-GB" sz="1000" dirty="0" smtClean="0"/>
                        <a:t>Passage</a:t>
                      </a:r>
                      <a:r>
                        <a:rPr lang="en-GB" sz="1000" baseline="0" dirty="0" smtClean="0"/>
                        <a:t> of Infrastructure Bill (Allowable Solutions). </a:t>
                      </a:r>
                      <a:endParaRPr lang="en-GB" sz="1000" dirty="0"/>
                    </a:p>
                  </a:txBody>
                  <a:tcPr/>
                </a:tc>
                <a:tc>
                  <a:txBody>
                    <a:bodyPr/>
                    <a:lstStyle/>
                    <a:p>
                      <a:r>
                        <a:rPr lang="en-GB" sz="1000" baseline="0" dirty="0" smtClean="0"/>
                        <a:t>Scope SAP change in context of Zero Carbon Homes?</a:t>
                      </a:r>
                      <a:endParaRPr lang="en-GB" sz="1000" dirty="0"/>
                    </a:p>
                  </a:txBody>
                  <a:tcPr/>
                </a:tc>
                <a:tc>
                  <a:txBody>
                    <a:bodyPr/>
                    <a:lstStyle/>
                    <a:p>
                      <a:r>
                        <a:rPr lang="en-GB" sz="1000" baseline="0" dirty="0" smtClean="0"/>
                        <a:t>Contribute to preparation for Part L consultation by DCLG</a:t>
                      </a:r>
                      <a:endParaRPr lang="en-GB" sz="1000" dirty="0"/>
                    </a:p>
                  </a:txBody>
                  <a:tcPr/>
                </a:tc>
              </a:tr>
              <a:tr h="370840">
                <a:tc>
                  <a:txBody>
                    <a:bodyPr/>
                    <a:lstStyle/>
                    <a:p>
                      <a:r>
                        <a:rPr lang="en-GB" sz="1000" b="1" dirty="0" smtClean="0"/>
                        <a:t>(6) Local Authority Standards Review</a:t>
                      </a:r>
                      <a:endParaRPr lang="en-GB" sz="1000" b="1" dirty="0"/>
                    </a:p>
                  </a:txBody>
                  <a:tcPr/>
                </a:tc>
                <a:tc>
                  <a:txBody>
                    <a:bodyPr/>
                    <a:lstStyle/>
                    <a:p>
                      <a:endParaRPr lang="en-GB" sz="1000" dirty="0"/>
                    </a:p>
                  </a:txBody>
                  <a:tcPr/>
                </a:tc>
                <a:tc vMerge="1">
                  <a:txBody>
                    <a:bodyPr/>
                    <a:lstStyle/>
                    <a:p>
                      <a:endParaRPr lang="en-GB" sz="1000" b="1" dirty="0">
                        <a:solidFill>
                          <a:srgbClr val="FF0000"/>
                        </a:solidFill>
                      </a:endParaRPr>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6659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71500" indent="-571500">
              <a:buFont typeface="Arial" panose="020B0604020202020204" pitchFamily="34" charset="0"/>
              <a:buChar char="•"/>
            </a:pPr>
            <a:r>
              <a:rPr lang="en-GB" dirty="0" smtClean="0"/>
              <a:t>Process after that….</a:t>
            </a:r>
            <a:br>
              <a:rPr lang="en-GB" dirty="0" smtClean="0"/>
            </a:br>
            <a:r>
              <a:rPr lang="en-GB" sz="2700" dirty="0"/>
              <a:t/>
            </a:r>
            <a:br>
              <a:rPr lang="en-GB" sz="2700" dirty="0"/>
            </a:br>
            <a:r>
              <a:rPr lang="en-GB" sz="2700" dirty="0" smtClean="0"/>
              <a:t>* Produce Technical Working Papers and draft submission</a:t>
            </a:r>
            <a:br>
              <a:rPr lang="en-GB" sz="2700" dirty="0" smtClean="0"/>
            </a:br>
            <a:r>
              <a:rPr lang="en-GB" sz="2700" dirty="0" smtClean="0"/>
              <a:t>* Clear with SAPSIG</a:t>
            </a:r>
            <a:br>
              <a:rPr lang="en-GB" sz="2700" dirty="0" smtClean="0"/>
            </a:br>
            <a:r>
              <a:rPr lang="en-GB" sz="2700" dirty="0" smtClean="0"/>
              <a:t>* Clear with senior officials and Chief Scientific Advisor</a:t>
            </a:r>
            <a:br>
              <a:rPr lang="en-GB" sz="2700" dirty="0" smtClean="0"/>
            </a:br>
            <a:r>
              <a:rPr lang="en-GB" sz="2700" dirty="0" smtClean="0"/>
              <a:t>* Put submission to Ministers and write round to other Ministers in other Government Departments</a:t>
            </a:r>
            <a:br>
              <a:rPr lang="en-GB" sz="2700" dirty="0" smtClean="0"/>
            </a:br>
            <a:r>
              <a:rPr lang="en-GB" sz="2700" dirty="0" smtClean="0"/>
              <a:t>* Start public consultation </a:t>
            </a: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Timings are election dependent – consultation will be after election </a:t>
            </a:r>
            <a:r>
              <a:rPr lang="en-GB" dirty="0"/>
              <a:t/>
            </a:r>
            <a:br>
              <a:rPr lang="en-GB" dirty="0"/>
            </a:br>
            <a:endParaRPr lang="en-GB" dirty="0"/>
          </a:p>
        </p:txBody>
      </p:sp>
      <p:sp>
        <p:nvSpPr>
          <p:cNvPr id="5" name="Slide Number Placeholder 4"/>
          <p:cNvSpPr>
            <a:spLocks noGrp="1"/>
          </p:cNvSpPr>
          <p:nvPr>
            <p:ph type="sldNum" sz="quarter" idx="12"/>
          </p:nvPr>
        </p:nvSpPr>
        <p:spPr/>
        <p:txBody>
          <a:bodyPr/>
          <a:lstStyle/>
          <a:p>
            <a:fld id="{E051598E-9D06-4046-8EF2-7702044C4E81}" type="slidenum">
              <a:rPr lang="en-US" smtClean="0">
                <a:solidFill>
                  <a:prstClr val="white"/>
                </a:solidFill>
              </a:rPr>
              <a:pPr/>
              <a:t>16</a:t>
            </a:fld>
            <a:endParaRPr lang="en-US" dirty="0">
              <a:solidFill>
                <a:prstClr val="white"/>
              </a:solidFill>
            </a:endParaRPr>
          </a:p>
        </p:txBody>
      </p:sp>
      <p:sp>
        <p:nvSpPr>
          <p:cNvPr id="6" name="Footer Placeholder 5"/>
          <p:cNvSpPr>
            <a:spLocks noGrp="1"/>
          </p:cNvSpPr>
          <p:nvPr>
            <p:ph type="ftr" sz="quarter" idx="3"/>
          </p:nvPr>
        </p:nvSpPr>
        <p:spPr/>
        <p:txBody>
          <a:bodyPr/>
          <a:lstStyle/>
          <a:p>
            <a:endParaRPr lang="en-US" dirty="0">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0437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899592" y="1556792"/>
            <a:ext cx="7560319" cy="4032250"/>
          </a:xfrm>
          <a:solidFill>
            <a:schemeClr val="bg1"/>
          </a:solidFill>
        </p:spPr>
        <p:txBody>
          <a:bodyPr/>
          <a:lstStyle/>
          <a:p>
            <a:pPr>
              <a:buFont typeface="Arial" charset="0"/>
              <a:buChar char="•"/>
            </a:pPr>
            <a:r>
              <a:rPr lang="en-GB" sz="2800" dirty="0" smtClean="0">
                <a:solidFill>
                  <a:srgbClr val="00AEEF"/>
                </a:solidFill>
              </a:rPr>
              <a:t>Areas where we had already agreed to review this time round</a:t>
            </a:r>
          </a:p>
          <a:p>
            <a:pPr>
              <a:buFont typeface="Arial" charset="0"/>
              <a:buChar char="•"/>
            </a:pPr>
            <a:r>
              <a:rPr lang="en-GB" sz="2800" dirty="0" smtClean="0">
                <a:solidFill>
                  <a:srgbClr val="00AEEF"/>
                </a:solidFill>
              </a:rPr>
              <a:t>Areas which would have the most significant impact on model outcome (ZC Hub)</a:t>
            </a:r>
          </a:p>
          <a:p>
            <a:pPr>
              <a:buFont typeface="Arial" charset="0"/>
              <a:buChar char="•"/>
            </a:pPr>
            <a:r>
              <a:rPr lang="en-GB" sz="2800" dirty="0" smtClean="0">
                <a:solidFill>
                  <a:srgbClr val="00AEEF"/>
                </a:solidFill>
              </a:rPr>
              <a:t>Areas which frequently arose through the QA process which were not dependent on different assumptions about behaviour</a:t>
            </a:r>
          </a:p>
          <a:p>
            <a:pPr>
              <a:buFont typeface="Arial" charset="0"/>
              <a:buChar char="•"/>
            </a:pPr>
            <a:r>
              <a:rPr lang="en-GB" sz="2800" dirty="0" smtClean="0">
                <a:solidFill>
                  <a:srgbClr val="00AEEF"/>
                </a:solidFill>
              </a:rPr>
              <a:t>Areas where there were researched credible, alternative values to put into the model </a:t>
            </a:r>
          </a:p>
          <a:p>
            <a:pPr>
              <a:buFont typeface="Arial" charset="0"/>
              <a:buChar char="•"/>
            </a:pPr>
            <a:endParaRPr lang="en-GB" sz="3300" dirty="0"/>
          </a:p>
          <a:p>
            <a:pPr marL="0" indent="0"/>
            <a:endParaRPr lang="en-GB" sz="2200" dirty="0"/>
          </a:p>
        </p:txBody>
      </p:sp>
      <p:sp>
        <p:nvSpPr>
          <p:cNvPr id="4098" name="Rectangle 2"/>
          <p:cNvSpPr>
            <a:spLocks noGrp="1" noChangeArrowheads="1"/>
          </p:cNvSpPr>
          <p:nvPr>
            <p:ph type="title"/>
          </p:nvPr>
        </p:nvSpPr>
        <p:spPr/>
        <p:txBody>
          <a:bodyPr/>
          <a:lstStyle/>
          <a:p>
            <a:r>
              <a:rPr lang="en-GB" dirty="0" smtClean="0"/>
              <a:t>Process for prioritisation</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Let’s compare to what we said in 2012 consultation </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322989014"/>
              </p:ext>
            </p:extLst>
          </p:nvPr>
        </p:nvGraphicFramePr>
        <p:xfrm>
          <a:off x="251520" y="1484784"/>
          <a:ext cx="8748464" cy="5303520"/>
        </p:xfrm>
        <a:graphic>
          <a:graphicData uri="http://schemas.openxmlformats.org/drawingml/2006/table">
            <a:tbl>
              <a:tblPr firstRow="1" bandRow="1">
                <a:tableStyleId>{5C22544A-7EE6-4342-B048-85BDC9FD1C3A}</a:tableStyleId>
              </a:tblPr>
              <a:tblGrid>
                <a:gridCol w="4176464"/>
                <a:gridCol w="4572000"/>
              </a:tblGrid>
              <a:tr h="262177">
                <a:tc>
                  <a:txBody>
                    <a:bodyPr/>
                    <a:lstStyle/>
                    <a:p>
                      <a:r>
                        <a:rPr lang="en-GB" dirty="0" smtClean="0"/>
                        <a:t>Issue</a:t>
                      </a:r>
                      <a:endParaRPr lang="en-GB" dirty="0"/>
                    </a:p>
                  </a:txBody>
                  <a:tcPr/>
                </a:tc>
                <a:tc>
                  <a:txBody>
                    <a:bodyPr/>
                    <a:lstStyle/>
                    <a:p>
                      <a:r>
                        <a:rPr lang="en-GB" dirty="0" smtClean="0"/>
                        <a:t>How</a:t>
                      </a:r>
                      <a:r>
                        <a:rPr lang="en-GB" baseline="0" dirty="0" smtClean="0"/>
                        <a:t> addressed in 2015</a:t>
                      </a:r>
                      <a:endParaRPr lang="en-GB" dirty="0"/>
                    </a:p>
                  </a:txBody>
                  <a:tcPr/>
                </a:tc>
              </a:tr>
              <a:tr h="262177">
                <a:tc>
                  <a:txBody>
                    <a:bodyPr/>
                    <a:lstStyle/>
                    <a:p>
                      <a:r>
                        <a:rPr lang="en-GB" sz="1400" dirty="0" smtClean="0"/>
                        <a:t>Overheating and space cooling </a:t>
                      </a:r>
                      <a:endParaRPr lang="en-GB" sz="1400" dirty="0"/>
                    </a:p>
                  </a:txBody>
                  <a:tcPr/>
                </a:tc>
                <a:tc>
                  <a:txBody>
                    <a:bodyPr/>
                    <a:lstStyle/>
                    <a:p>
                      <a:r>
                        <a:rPr lang="en-GB" sz="1400" dirty="0" smtClean="0"/>
                        <a:t>Reviews</a:t>
                      </a:r>
                      <a:r>
                        <a:rPr lang="en-GB" sz="1400" baseline="0" dirty="0" smtClean="0"/>
                        <a:t> in 2015 (?) and 2018 (with DCLG evidence)</a:t>
                      </a:r>
                      <a:endParaRPr lang="en-GB" sz="1400" dirty="0"/>
                    </a:p>
                  </a:txBody>
                  <a:tcPr/>
                </a:tc>
              </a:tr>
              <a:tr h="262177">
                <a:tc>
                  <a:txBody>
                    <a:bodyPr/>
                    <a:lstStyle/>
                    <a:p>
                      <a:r>
                        <a:rPr lang="en-US" sz="1400" dirty="0" smtClean="0"/>
                        <a:t>Use of solar panels for space heating </a:t>
                      </a:r>
                      <a:endParaRPr lang="en-GB" sz="1400" dirty="0"/>
                    </a:p>
                  </a:txBody>
                  <a:tcPr/>
                </a:tc>
                <a:tc>
                  <a:txBody>
                    <a:bodyPr/>
                    <a:lstStyle/>
                    <a:p>
                      <a:r>
                        <a:rPr lang="en-GB" sz="1400" dirty="0" smtClean="0"/>
                        <a:t>To</a:t>
                      </a:r>
                      <a:r>
                        <a:rPr lang="en-GB" sz="1400" baseline="0" dirty="0" smtClean="0"/>
                        <a:t> r</a:t>
                      </a:r>
                      <a:r>
                        <a:rPr lang="en-GB" sz="1400" dirty="0" smtClean="0"/>
                        <a:t>eview</a:t>
                      </a:r>
                      <a:endParaRPr lang="en-GB" sz="1400" dirty="0"/>
                    </a:p>
                  </a:txBody>
                  <a:tcPr/>
                </a:tc>
              </a:tr>
              <a:tr h="262177">
                <a:tc>
                  <a:txBody>
                    <a:bodyPr/>
                    <a:lstStyle/>
                    <a:p>
                      <a:r>
                        <a:rPr lang="en-US" sz="1400" dirty="0" smtClean="0"/>
                        <a:t>Different types of low energy lighting in </a:t>
                      </a:r>
                      <a:r>
                        <a:rPr lang="en-US" sz="1400" dirty="0" err="1" smtClean="0"/>
                        <a:t>RdSAP</a:t>
                      </a:r>
                      <a:endParaRPr lang="en-GB" sz="1400" dirty="0"/>
                    </a:p>
                  </a:txBody>
                  <a:tcPr/>
                </a:tc>
                <a:tc>
                  <a:txBody>
                    <a:bodyPr/>
                    <a:lstStyle/>
                    <a:p>
                      <a:r>
                        <a:rPr lang="en-GB" sz="1400" dirty="0" smtClean="0"/>
                        <a:t>Low impact,</a:t>
                      </a:r>
                      <a:r>
                        <a:rPr lang="en-GB" sz="1400" baseline="0" dirty="0" smtClean="0"/>
                        <a:t> review in 2018</a:t>
                      </a:r>
                      <a:endParaRPr lang="en-GB" sz="1400" dirty="0"/>
                    </a:p>
                  </a:txBody>
                  <a:tcPr/>
                </a:tc>
              </a:tr>
              <a:tr h="262177">
                <a:tc>
                  <a:txBody>
                    <a:bodyPr/>
                    <a:lstStyle/>
                    <a:p>
                      <a:r>
                        <a:rPr lang="en-US" sz="1400" b="1" dirty="0" smtClean="0"/>
                        <a:t>Heating patterns </a:t>
                      </a:r>
                      <a:endParaRPr lang="en-GB" sz="1400" b="1" dirty="0"/>
                    </a:p>
                  </a:txBody>
                  <a:tcPr/>
                </a:tc>
                <a:tc>
                  <a:txBody>
                    <a:bodyPr/>
                    <a:lstStyle/>
                    <a:p>
                      <a:r>
                        <a:rPr lang="en-GB" sz="1400" b="1" dirty="0" smtClean="0"/>
                        <a:t>Possible</a:t>
                      </a:r>
                      <a:r>
                        <a:rPr lang="en-GB" sz="1400" b="1" baseline="0" dirty="0" smtClean="0"/>
                        <a:t> change standard scenario – lose comparison</a:t>
                      </a:r>
                      <a:endParaRPr lang="en-GB" sz="1400" b="1" dirty="0"/>
                    </a:p>
                  </a:txBody>
                  <a:tcPr/>
                </a:tc>
              </a:tr>
              <a:tr h="262177">
                <a:tc>
                  <a:txBody>
                    <a:bodyPr/>
                    <a:lstStyle/>
                    <a:p>
                      <a:r>
                        <a:rPr lang="en-GB" sz="1400" b="0" dirty="0" smtClean="0"/>
                        <a:t>Desired internal temperature </a:t>
                      </a:r>
                      <a:endParaRPr lang="en-GB" sz="1400" b="0" dirty="0"/>
                    </a:p>
                  </a:txBody>
                  <a:tcPr/>
                </a:tc>
                <a:tc>
                  <a:txBody>
                    <a:bodyPr/>
                    <a:lstStyle/>
                    <a:p>
                      <a:r>
                        <a:rPr lang="en-GB" sz="1400" b="0" dirty="0" smtClean="0"/>
                        <a:t>No review</a:t>
                      </a:r>
                      <a:endParaRPr lang="en-GB" sz="1400" b="0" dirty="0"/>
                    </a:p>
                  </a:txBody>
                  <a:tcPr/>
                </a:tc>
              </a:tr>
              <a:tr h="262177">
                <a:tc>
                  <a:txBody>
                    <a:bodyPr/>
                    <a:lstStyle/>
                    <a:p>
                      <a:r>
                        <a:rPr lang="en-US" sz="1400" b="1" dirty="0" smtClean="0"/>
                        <a:t>Introduction of a community heating database </a:t>
                      </a:r>
                      <a:endParaRPr lang="en-GB" sz="1400" b="1" dirty="0"/>
                    </a:p>
                  </a:txBody>
                  <a:tcPr/>
                </a:tc>
                <a:tc>
                  <a:txBody>
                    <a:bodyPr/>
                    <a:lstStyle/>
                    <a:p>
                      <a:r>
                        <a:rPr lang="en-GB" sz="1400" b="1" dirty="0" smtClean="0"/>
                        <a:t>Scope for database exists:</a:t>
                      </a:r>
                      <a:r>
                        <a:rPr lang="en-GB" sz="1400" b="1" baseline="0" dirty="0" smtClean="0"/>
                        <a:t> review issue in SAP </a:t>
                      </a:r>
                      <a:endParaRPr lang="en-GB" sz="1400" b="1" dirty="0"/>
                    </a:p>
                  </a:txBody>
                  <a:tcPr/>
                </a:tc>
              </a:tr>
              <a:tr h="452524">
                <a:tc>
                  <a:txBody>
                    <a:bodyPr/>
                    <a:lstStyle/>
                    <a:p>
                      <a:r>
                        <a:rPr lang="en-US" sz="1400" b="1" dirty="0" smtClean="0"/>
                        <a:t>Low temperature circulation to heat emitters in domestic heating systems </a:t>
                      </a:r>
                      <a:endParaRPr lang="en-GB" sz="1400" b="1" dirty="0"/>
                    </a:p>
                  </a:txBody>
                  <a:tcPr/>
                </a:tc>
                <a:tc>
                  <a:txBody>
                    <a:bodyPr/>
                    <a:lstStyle/>
                    <a:p>
                      <a:r>
                        <a:rPr lang="en-GB" sz="1400" b="1" dirty="0" smtClean="0"/>
                        <a:t>Already in SAP </a:t>
                      </a:r>
                      <a:endParaRPr lang="en-GB" sz="1400" b="1" dirty="0"/>
                    </a:p>
                  </a:txBody>
                  <a:tcPr/>
                </a:tc>
              </a:tr>
              <a:tr h="452524">
                <a:tc>
                  <a:txBody>
                    <a:bodyPr/>
                    <a:lstStyle/>
                    <a:p>
                      <a:r>
                        <a:rPr lang="en-US" sz="1400" b="0" dirty="0" smtClean="0"/>
                        <a:t>Heating controls </a:t>
                      </a:r>
                      <a:endParaRPr lang="en-GB" sz="1400" b="0" dirty="0"/>
                    </a:p>
                  </a:txBody>
                  <a:tcPr/>
                </a:tc>
                <a:tc>
                  <a:txBody>
                    <a:bodyPr/>
                    <a:lstStyle/>
                    <a:p>
                      <a:r>
                        <a:rPr lang="en-GB" sz="1400" b="0" dirty="0" smtClean="0"/>
                        <a:t>Already under review – not sure whether evidence</a:t>
                      </a:r>
                      <a:r>
                        <a:rPr lang="en-GB" sz="1400" b="0" baseline="0" dirty="0" smtClean="0"/>
                        <a:t> in time for 2015</a:t>
                      </a:r>
                      <a:endParaRPr lang="en-GB" sz="1400" b="0" dirty="0"/>
                    </a:p>
                  </a:txBody>
                  <a:tcPr/>
                </a:tc>
              </a:tr>
              <a:tr h="262177">
                <a:tc>
                  <a:txBody>
                    <a:bodyPr/>
                    <a:lstStyle/>
                    <a:p>
                      <a:r>
                        <a:rPr lang="en-US" sz="1400" dirty="0" smtClean="0"/>
                        <a:t>Different types of ventilation </a:t>
                      </a:r>
                      <a:endParaRPr lang="en-GB" sz="1400" dirty="0"/>
                    </a:p>
                  </a:txBody>
                  <a:tcPr/>
                </a:tc>
                <a:tc>
                  <a:txBody>
                    <a:bodyPr/>
                    <a:lstStyle/>
                    <a:p>
                      <a:r>
                        <a:rPr lang="en-GB" sz="1400" dirty="0" smtClean="0"/>
                        <a:t>Some work in 2015;</a:t>
                      </a:r>
                      <a:r>
                        <a:rPr lang="en-GB" sz="1400" baseline="0" dirty="0" smtClean="0"/>
                        <a:t> more in 2018</a:t>
                      </a:r>
                      <a:endParaRPr lang="en-GB" sz="1400" dirty="0"/>
                    </a:p>
                  </a:txBody>
                  <a:tcPr/>
                </a:tc>
              </a:tr>
              <a:tr h="262177">
                <a:tc>
                  <a:txBody>
                    <a:bodyPr/>
                    <a:lstStyle/>
                    <a:p>
                      <a:r>
                        <a:rPr lang="en-GB" sz="1400" b="1" dirty="0" smtClean="0"/>
                        <a:t>In-use</a:t>
                      </a:r>
                      <a:r>
                        <a:rPr lang="en-GB" sz="1400" b="1" baseline="0" dirty="0" smtClean="0"/>
                        <a:t> factors </a:t>
                      </a:r>
                      <a:endParaRPr lang="en-GB" sz="1400" b="1" dirty="0"/>
                    </a:p>
                  </a:txBody>
                  <a:tcPr/>
                </a:tc>
                <a:tc>
                  <a:txBody>
                    <a:bodyPr/>
                    <a:lstStyle/>
                    <a:p>
                      <a:r>
                        <a:rPr lang="en-GB" sz="1400" b="1" dirty="0" smtClean="0"/>
                        <a:t>Review</a:t>
                      </a:r>
                      <a:r>
                        <a:rPr lang="en-GB" sz="1400" b="1" baseline="0" dirty="0" smtClean="0"/>
                        <a:t> in DECC across piece (GD and ECO too)  in 2015</a:t>
                      </a:r>
                      <a:endParaRPr lang="en-GB" sz="1400" b="1" dirty="0"/>
                    </a:p>
                  </a:txBody>
                  <a:tcPr/>
                </a:tc>
              </a:tr>
              <a:tr h="452524">
                <a:tc>
                  <a:txBody>
                    <a:bodyPr/>
                    <a:lstStyle/>
                    <a:p>
                      <a:r>
                        <a:rPr lang="en-US" sz="1400" b="1" dirty="0" smtClean="0"/>
                        <a:t>Annual performance method for micro-CHP devices that provide hot water services only</a:t>
                      </a:r>
                      <a:endParaRPr lang="en-GB" sz="1400" b="1" dirty="0"/>
                    </a:p>
                  </a:txBody>
                  <a:tcPr/>
                </a:tc>
                <a:tc>
                  <a:txBody>
                    <a:bodyPr/>
                    <a:lstStyle/>
                    <a:p>
                      <a:r>
                        <a:rPr lang="en-GB" sz="1400" b="1" baseline="0" dirty="0" smtClean="0"/>
                        <a:t>Through Appendix Q for fuel cell CHP?</a:t>
                      </a:r>
                      <a:endParaRPr lang="en-GB" sz="1400" b="1" dirty="0"/>
                    </a:p>
                  </a:txBody>
                  <a:tcPr/>
                </a:tc>
              </a:tr>
              <a:tr h="452524">
                <a:tc>
                  <a:txBody>
                    <a:bodyPr/>
                    <a:lstStyle/>
                    <a:p>
                      <a:r>
                        <a:rPr lang="en-US" sz="1400" b="1" dirty="0" smtClean="0"/>
                        <a:t>A review of occupancy factors</a:t>
                      </a:r>
                    </a:p>
                    <a:p>
                      <a:endParaRPr lang="en-GB" sz="1400" b="1" dirty="0"/>
                    </a:p>
                  </a:txBody>
                  <a:tcPr/>
                </a:tc>
                <a:tc>
                  <a:txBody>
                    <a:bodyPr/>
                    <a:lstStyle/>
                    <a:p>
                      <a:r>
                        <a:rPr lang="en-GB" sz="1400" b="1" dirty="0" smtClean="0"/>
                        <a:t>Water</a:t>
                      </a:r>
                      <a:r>
                        <a:rPr lang="en-GB" sz="1400" b="1" baseline="0" dirty="0" smtClean="0"/>
                        <a:t> use: 2015  Others?</a:t>
                      </a:r>
                      <a:endParaRPr lang="en-GB" sz="1400" b="1" dirty="0"/>
                    </a:p>
                  </a:txBody>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0281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71600" y="1412776"/>
            <a:ext cx="6616700" cy="3096344"/>
          </a:xfrm>
        </p:spPr>
        <p:txBody>
          <a:bodyPr/>
          <a:lstStyle/>
          <a:p>
            <a:pPr>
              <a:buFont typeface="Arial" charset="0"/>
              <a:buChar char="•"/>
            </a:pPr>
            <a:r>
              <a:rPr lang="en-GB" sz="1600" b="1" dirty="0" smtClean="0"/>
              <a:t>Overheating</a:t>
            </a:r>
            <a:r>
              <a:rPr lang="en-GB" sz="1600" dirty="0" smtClean="0"/>
              <a:t> – we think we want to wait for further research from DCLG and others, particularly if it leads to changes to ventilation requirements.  However we might ask if wording in Appendix P incorrect?  </a:t>
            </a:r>
          </a:p>
          <a:p>
            <a:pPr>
              <a:buFont typeface="Arial" charset="0"/>
              <a:buChar char="•"/>
            </a:pPr>
            <a:r>
              <a:rPr lang="en-GB" sz="1600" b="1" dirty="0" smtClean="0"/>
              <a:t>Smarter heating controls </a:t>
            </a:r>
            <a:r>
              <a:rPr lang="en-GB" sz="1600" dirty="0" smtClean="0"/>
              <a:t>– not sufficient evidence from research yet of consistent energy saving from particular type of control (</a:t>
            </a:r>
            <a:r>
              <a:rPr lang="en-GB" sz="1600" dirty="0" err="1" smtClean="0"/>
              <a:t>eg</a:t>
            </a:r>
            <a:r>
              <a:rPr lang="en-GB" sz="1600" dirty="0" smtClean="0"/>
              <a:t> room by room or </a:t>
            </a:r>
            <a:r>
              <a:rPr lang="en-GB" sz="1600" dirty="0" err="1" smtClean="0"/>
              <a:t>geolocation</a:t>
            </a:r>
            <a:r>
              <a:rPr lang="en-GB" sz="1600" dirty="0" smtClean="0"/>
              <a:t>). Can come through Appendix Q. </a:t>
            </a:r>
          </a:p>
          <a:p>
            <a:pPr>
              <a:buFont typeface="Arial" charset="0"/>
              <a:buChar char="•"/>
            </a:pPr>
            <a:r>
              <a:rPr lang="en-GB" sz="1600" b="1" dirty="0" smtClean="0"/>
              <a:t>Hybrids</a:t>
            </a:r>
            <a:r>
              <a:rPr lang="en-GB" sz="1600" dirty="0" smtClean="0"/>
              <a:t> – the key distinction from a hybrid is the algorithm which controls the relationship between the two heating supply solutions.  Until we know this in detail or this is standardised for an outcome, hard to model.  Then can come through Appendix Q . </a:t>
            </a:r>
          </a:p>
          <a:p>
            <a:pPr>
              <a:buFont typeface="Arial" charset="0"/>
              <a:buChar char="•"/>
            </a:pPr>
            <a:r>
              <a:rPr lang="en-GB" sz="1600" b="1" dirty="0" smtClean="0"/>
              <a:t>Desired temperatures (18</a:t>
            </a:r>
            <a:r>
              <a:rPr lang="en-GB" sz="1600" b="1" baseline="30000" dirty="0" smtClean="0"/>
              <a:t>o</a:t>
            </a:r>
            <a:r>
              <a:rPr lang="en-GB" sz="1600" b="1" dirty="0" smtClean="0"/>
              <a:t>C upstairs, 21</a:t>
            </a:r>
            <a:r>
              <a:rPr lang="en-GB" sz="1600" b="1" baseline="30000" dirty="0" smtClean="0"/>
              <a:t>o</a:t>
            </a:r>
            <a:r>
              <a:rPr lang="en-GB" sz="1600" b="1" dirty="0" smtClean="0"/>
              <a:t>C downstairs)- </a:t>
            </a:r>
            <a:r>
              <a:rPr lang="en-GB" sz="1600" dirty="0" smtClean="0"/>
              <a:t>we know this is not the average indoor temperature, but the levels are set to ensure the comfort of vulnerable – WHO</a:t>
            </a:r>
          </a:p>
          <a:p>
            <a:pPr>
              <a:buFont typeface="Arial" charset="0"/>
              <a:buChar char="•"/>
            </a:pPr>
            <a:r>
              <a:rPr lang="en-GB" sz="1600" b="1" dirty="0" smtClean="0"/>
              <a:t>Psi – values </a:t>
            </a:r>
            <a:r>
              <a:rPr lang="en-GB" sz="1600" dirty="0" smtClean="0"/>
              <a:t>– we are not sure what to review ahead of DCLG’s consideration of the Zero Carbon Hub’s recommendation on a new body for thermal bridging details</a:t>
            </a:r>
          </a:p>
          <a:p>
            <a:pPr>
              <a:buFont typeface="Arial" charset="0"/>
              <a:buChar char="•"/>
            </a:pPr>
            <a:r>
              <a:rPr lang="en-GB" sz="1600" b="1" dirty="0" smtClean="0"/>
              <a:t>BR443 and BR497 </a:t>
            </a:r>
            <a:r>
              <a:rPr lang="en-GB" sz="1600" dirty="0" smtClean="0"/>
              <a:t>– these are industry standards referenced in the Approved Document for Part L, not SAP</a:t>
            </a:r>
          </a:p>
          <a:p>
            <a:pPr>
              <a:buFont typeface="Arial" charset="0"/>
              <a:buChar char="•"/>
            </a:pPr>
            <a:r>
              <a:rPr lang="en-GB" sz="1600" b="1" dirty="0" smtClean="0"/>
              <a:t>Thermal comfort</a:t>
            </a:r>
            <a:r>
              <a:rPr lang="en-GB" sz="1600" dirty="0" smtClean="0"/>
              <a:t> – not clear how we would model this – looking at other countries</a:t>
            </a:r>
            <a:endParaRPr lang="en-GB" sz="1600" b="1" dirty="0" smtClean="0"/>
          </a:p>
          <a:p>
            <a:pPr>
              <a:buFont typeface="Arial" charset="0"/>
              <a:buChar char="•"/>
            </a:pPr>
            <a:endParaRPr lang="en-GB" dirty="0"/>
          </a:p>
        </p:txBody>
      </p:sp>
      <p:sp>
        <p:nvSpPr>
          <p:cNvPr id="3" name="Title 2"/>
          <p:cNvSpPr>
            <a:spLocks noGrp="1"/>
          </p:cNvSpPr>
          <p:nvPr>
            <p:ph type="title"/>
          </p:nvPr>
        </p:nvSpPr>
        <p:spPr/>
        <p:txBody>
          <a:bodyPr/>
          <a:lstStyle/>
          <a:p>
            <a:r>
              <a:rPr lang="en-GB" dirty="0" smtClean="0"/>
              <a:t>Areas not covered this time</a:t>
            </a:r>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2847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p:cNvSpPr>
          <p:nvPr/>
        </p:nvSpPr>
        <p:spPr bwMode="auto">
          <a:xfrm>
            <a:off x="573088" y="404813"/>
            <a:ext cx="8069262" cy="3038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0"/>
                <a:headEnd/>
                <a:tailEnd/>
              </a14:hiddenLine>
            </a:ext>
          </a:extLst>
        </p:spPr>
        <p:txBody>
          <a:bodyPr lIns="0" tIns="0" rIns="0" bIns="0"/>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lnSpc>
                <a:spcPct val="70000"/>
              </a:lnSpc>
              <a:spcBef>
                <a:spcPts val="213"/>
              </a:spcBef>
              <a:buFontTx/>
              <a:buNone/>
            </a:pPr>
            <a:endParaRPr lang="en-GB" altLang="en-US" b="1" smtClean="0">
              <a:solidFill>
                <a:srgbClr val="000000"/>
              </a:solidFill>
            </a:endParaRPr>
          </a:p>
          <a:p>
            <a:pPr algn="ctr">
              <a:lnSpc>
                <a:spcPct val="70000"/>
              </a:lnSpc>
              <a:spcBef>
                <a:spcPts val="213"/>
              </a:spcBef>
              <a:buFontTx/>
              <a:buNone/>
            </a:pPr>
            <a:endParaRPr lang="en-GB" altLang="en-US" b="1" smtClean="0">
              <a:solidFill>
                <a:srgbClr val="000000"/>
              </a:solidFill>
            </a:endParaRPr>
          </a:p>
          <a:p>
            <a:pPr algn="ctr">
              <a:lnSpc>
                <a:spcPct val="70000"/>
              </a:lnSpc>
              <a:spcBef>
                <a:spcPts val="213"/>
              </a:spcBef>
              <a:buFontTx/>
              <a:buNone/>
            </a:pPr>
            <a:endParaRPr lang="en-GB" altLang="en-US" b="1" smtClean="0">
              <a:solidFill>
                <a:srgbClr val="000000"/>
              </a:solidFill>
            </a:endParaRPr>
          </a:p>
          <a:p>
            <a:pPr algn="ctr">
              <a:lnSpc>
                <a:spcPct val="70000"/>
              </a:lnSpc>
              <a:spcBef>
                <a:spcPts val="213"/>
              </a:spcBef>
              <a:buFontTx/>
              <a:buNone/>
            </a:pPr>
            <a:r>
              <a:rPr lang="en-GB" altLang="en-US" b="1" smtClean="0">
                <a:solidFill>
                  <a:srgbClr val="000000"/>
                </a:solidFill>
              </a:rPr>
              <a:t>Milica Kitson</a:t>
            </a:r>
          </a:p>
          <a:p>
            <a:pPr algn="ctr">
              <a:lnSpc>
                <a:spcPct val="70000"/>
              </a:lnSpc>
              <a:spcBef>
                <a:spcPts val="213"/>
              </a:spcBef>
              <a:buFontTx/>
              <a:buNone/>
            </a:pPr>
            <a:endParaRPr lang="en-GB" altLang="en-US" b="1" smtClean="0">
              <a:solidFill>
                <a:srgbClr val="000000"/>
              </a:solidFill>
            </a:endParaRPr>
          </a:p>
          <a:p>
            <a:pPr algn="ctr">
              <a:lnSpc>
                <a:spcPct val="70000"/>
              </a:lnSpc>
              <a:spcBef>
                <a:spcPts val="213"/>
              </a:spcBef>
              <a:buFontTx/>
              <a:buNone/>
            </a:pPr>
            <a:endParaRPr lang="en-GB" altLang="en-US" b="1" smtClean="0">
              <a:solidFill>
                <a:srgbClr val="000000"/>
              </a:solidFill>
            </a:endParaRPr>
          </a:p>
          <a:p>
            <a:pPr algn="ctr">
              <a:lnSpc>
                <a:spcPct val="70000"/>
              </a:lnSpc>
              <a:spcBef>
                <a:spcPts val="213"/>
              </a:spcBef>
              <a:buFontTx/>
              <a:buNone/>
            </a:pPr>
            <a:r>
              <a:rPr lang="en-GB" altLang="en-US" b="1" smtClean="0">
                <a:solidFill>
                  <a:srgbClr val="000000"/>
                </a:solidFill>
              </a:rPr>
              <a:t>Chief Executive</a:t>
            </a:r>
          </a:p>
          <a:p>
            <a:pPr algn="ctr">
              <a:lnSpc>
                <a:spcPct val="70000"/>
              </a:lnSpc>
              <a:spcBef>
                <a:spcPts val="213"/>
              </a:spcBef>
              <a:buFontTx/>
              <a:buNone/>
            </a:pPr>
            <a:endParaRPr lang="en-GB" altLang="en-US" b="1" smtClean="0">
              <a:solidFill>
                <a:srgbClr val="000000"/>
              </a:solidFill>
            </a:endParaRPr>
          </a:p>
          <a:p>
            <a:pPr algn="ctr">
              <a:lnSpc>
                <a:spcPct val="70000"/>
              </a:lnSpc>
              <a:spcBef>
                <a:spcPts val="213"/>
              </a:spcBef>
              <a:buFontTx/>
              <a:buNone/>
            </a:pPr>
            <a:endParaRPr lang="en-GB" altLang="en-US" b="1" smtClean="0">
              <a:solidFill>
                <a:srgbClr val="000000"/>
              </a:solidFill>
            </a:endParaRPr>
          </a:p>
          <a:p>
            <a:pPr algn="ctr">
              <a:lnSpc>
                <a:spcPct val="70000"/>
              </a:lnSpc>
              <a:spcBef>
                <a:spcPts val="213"/>
              </a:spcBef>
              <a:buFontTx/>
              <a:buNone/>
            </a:pPr>
            <a:r>
              <a:rPr lang="en-GB" altLang="en-US" b="1" smtClean="0">
                <a:solidFill>
                  <a:srgbClr val="000000"/>
                </a:solidFill>
              </a:rPr>
              <a:t>Constructing Excellence in Wales </a:t>
            </a:r>
          </a:p>
          <a:p>
            <a:pPr algn="ctr">
              <a:lnSpc>
                <a:spcPct val="70000"/>
              </a:lnSpc>
              <a:spcBef>
                <a:spcPts val="213"/>
              </a:spcBef>
              <a:buFontTx/>
              <a:buNone/>
            </a:pPr>
            <a:r>
              <a:rPr lang="en-GB" altLang="en-US" smtClean="0">
                <a:solidFill>
                  <a:srgbClr val="000000"/>
                </a:solidFill>
              </a:rPr>
              <a:t> </a:t>
            </a:r>
          </a:p>
          <a:p>
            <a:pPr algn="ctr">
              <a:lnSpc>
                <a:spcPct val="70000"/>
              </a:lnSpc>
              <a:spcBef>
                <a:spcPts val="213"/>
              </a:spcBef>
              <a:buFontTx/>
              <a:buNone/>
            </a:pPr>
            <a:r>
              <a:rPr lang="en-GB" altLang="en-US" smtClean="0">
                <a:solidFill>
                  <a:srgbClr val="000000"/>
                </a:solidFill>
              </a:rPr>
              <a:t> </a:t>
            </a:r>
            <a:endParaRPr lang="en-GB" altLang="en-US" sz="2800" smtClean="0">
              <a:solidFill>
                <a:srgbClr val="000000"/>
              </a:solidFill>
            </a:endParaRPr>
          </a:p>
          <a:p>
            <a:pPr algn="ctr">
              <a:lnSpc>
                <a:spcPct val="70000"/>
              </a:lnSpc>
              <a:spcBef>
                <a:spcPts val="213"/>
              </a:spcBef>
              <a:buFontTx/>
              <a:buNone/>
            </a:pPr>
            <a:endParaRPr lang="en-GB" altLang="en-US" sz="2800" smtClean="0">
              <a:solidFill>
                <a:srgbClr val="000000"/>
              </a:solidFill>
            </a:endParaRPr>
          </a:p>
          <a:p>
            <a:pPr algn="ctr">
              <a:lnSpc>
                <a:spcPct val="70000"/>
              </a:lnSpc>
              <a:spcBef>
                <a:spcPts val="213"/>
              </a:spcBef>
              <a:buFontTx/>
              <a:buNone/>
            </a:pPr>
            <a:r>
              <a:rPr lang="en-GB" altLang="en-US" sz="5400" smtClean="0">
                <a:solidFill>
                  <a:srgbClr val="000000"/>
                </a:solidFill>
              </a:rPr>
              <a:t/>
            </a:r>
            <a:br>
              <a:rPr lang="en-GB" altLang="en-US" sz="5400" smtClean="0">
                <a:solidFill>
                  <a:srgbClr val="000000"/>
                </a:solidFill>
              </a:rPr>
            </a:br>
            <a:endParaRPr lang="en-GB" altLang="en-US" sz="5100" b="1" smtClean="0">
              <a:solidFill>
                <a:srgbClr val="000000"/>
              </a:solidFill>
            </a:endParaRPr>
          </a:p>
          <a:p>
            <a:pPr>
              <a:lnSpc>
                <a:spcPct val="70000"/>
              </a:lnSpc>
              <a:spcBef>
                <a:spcPts val="213"/>
              </a:spcBef>
              <a:buFontTx/>
              <a:buNone/>
            </a:pPr>
            <a:endParaRPr lang="en-GB" altLang="en-US" sz="2200" b="1" i="1" smtClean="0">
              <a:solidFill>
                <a:srgbClr val="000000"/>
              </a:solidFill>
              <a:latin typeface="Comic Sans MS" pitchFamily="66" charset="0"/>
            </a:endParaRPr>
          </a:p>
        </p:txBody>
      </p:sp>
      <p:sp>
        <p:nvSpPr>
          <p:cNvPr id="3075" name="Rectangle 3"/>
          <p:cNvSpPr>
            <a:spLocks/>
          </p:cNvSpPr>
          <p:nvPr/>
        </p:nvSpPr>
        <p:spPr bwMode="auto">
          <a:xfrm>
            <a:off x="520700" y="2416175"/>
            <a:ext cx="7591425" cy="20542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0"/>
                <a:headEnd/>
                <a:tailEnd/>
              </a14:hiddenLine>
            </a:ext>
          </a:extLst>
        </p:spPr>
        <p:txBody>
          <a:bodyPr lIns="0" tIns="0" rIns="0" bIns="0"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nSpc>
                <a:spcPct val="50000"/>
              </a:lnSpc>
              <a:spcBef>
                <a:spcPct val="0"/>
              </a:spcBef>
              <a:buFontTx/>
              <a:buNone/>
            </a:pPr>
            <a:endParaRPr lang="en-US" altLang="en-US" sz="2500" smtClean="0">
              <a:solidFill>
                <a:srgbClr val="FFFFFF"/>
              </a:solidFill>
              <a:sym typeface="Arial" charset="0"/>
            </a:endParaRPr>
          </a:p>
          <a:p>
            <a:pPr>
              <a:lnSpc>
                <a:spcPct val="50000"/>
              </a:lnSpc>
              <a:spcBef>
                <a:spcPct val="0"/>
              </a:spcBef>
              <a:buFontTx/>
              <a:buNone/>
            </a:pPr>
            <a:endParaRPr lang="en-US" altLang="en-US" sz="2500" smtClean="0">
              <a:solidFill>
                <a:srgbClr val="FFFFFF"/>
              </a:solidFill>
              <a:sym typeface="Arial" charset="0"/>
            </a:endParaRPr>
          </a:p>
          <a:p>
            <a:pPr>
              <a:lnSpc>
                <a:spcPct val="50000"/>
              </a:lnSpc>
              <a:spcBef>
                <a:spcPct val="0"/>
              </a:spcBef>
              <a:buFontTx/>
              <a:buNone/>
            </a:pPr>
            <a:endParaRPr lang="en-US" altLang="en-US" sz="2500" smtClean="0">
              <a:solidFill>
                <a:srgbClr val="FFFFFF"/>
              </a:solidFill>
              <a:sym typeface="Arial" charset="0"/>
            </a:endParaRPr>
          </a:p>
          <a:p>
            <a:pPr>
              <a:lnSpc>
                <a:spcPct val="50000"/>
              </a:lnSpc>
              <a:spcBef>
                <a:spcPct val="0"/>
              </a:spcBef>
              <a:buFontTx/>
              <a:buNone/>
            </a:pPr>
            <a:endParaRPr lang="en-US" altLang="en-US" sz="2500" smtClean="0">
              <a:solidFill>
                <a:srgbClr val="FFFFFF"/>
              </a:solidFill>
              <a:sym typeface="Arial" charset="0"/>
            </a:endParaRPr>
          </a:p>
          <a:p>
            <a:pPr>
              <a:lnSpc>
                <a:spcPct val="50000"/>
              </a:lnSpc>
              <a:spcBef>
                <a:spcPct val="0"/>
              </a:spcBef>
              <a:buFontTx/>
              <a:buNone/>
            </a:pPr>
            <a:endParaRPr lang="en-US" altLang="en-US" sz="2500" smtClean="0">
              <a:solidFill>
                <a:srgbClr val="FFFFFF"/>
              </a:solidFill>
              <a:sym typeface="Arial" charset="0"/>
            </a:endParaRPr>
          </a:p>
          <a:p>
            <a:pPr>
              <a:lnSpc>
                <a:spcPct val="50000"/>
              </a:lnSpc>
              <a:spcBef>
                <a:spcPct val="0"/>
              </a:spcBef>
              <a:buFontTx/>
              <a:buNone/>
            </a:pPr>
            <a:endParaRPr lang="en-US" altLang="en-US" sz="2500" smtClean="0">
              <a:solidFill>
                <a:srgbClr val="FFFFFF"/>
              </a:solidFill>
              <a:sym typeface="Arial" charset="0"/>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99592" y="1844824"/>
            <a:ext cx="6616700" cy="4032250"/>
          </a:xfrm>
        </p:spPr>
        <p:txBody>
          <a:bodyPr/>
          <a:lstStyle/>
          <a:p>
            <a:pPr marL="0" indent="0">
              <a:buNone/>
            </a:pPr>
            <a:r>
              <a:rPr lang="en-US" sz="2000" dirty="0" smtClean="0"/>
              <a:t>We recommend research </a:t>
            </a:r>
            <a:r>
              <a:rPr lang="en-US" sz="2000" dirty="0"/>
              <a:t>for the next version of SAP (</a:t>
            </a:r>
            <a:r>
              <a:rPr lang="en-US" sz="2000" dirty="0" smtClean="0"/>
              <a:t>2018) for: </a:t>
            </a:r>
            <a:endParaRPr lang="en-US" sz="2000" dirty="0"/>
          </a:p>
          <a:p>
            <a:pPr>
              <a:buFont typeface="Arial" charset="0"/>
              <a:buChar char="•"/>
            </a:pPr>
            <a:r>
              <a:rPr lang="en-US" sz="2000" dirty="0"/>
              <a:t>Lighting, cooking, appliances – </a:t>
            </a:r>
            <a:r>
              <a:rPr lang="en-US" sz="2000" dirty="0" smtClean="0"/>
              <a:t>impact </a:t>
            </a:r>
            <a:r>
              <a:rPr lang="en-US" sz="2000" dirty="0"/>
              <a:t>and internal </a:t>
            </a:r>
            <a:r>
              <a:rPr lang="en-US" sz="2000" dirty="0" smtClean="0"/>
              <a:t>gains (last reviewed in 2010)</a:t>
            </a:r>
            <a:endParaRPr lang="en-US" sz="2000" dirty="0"/>
          </a:p>
          <a:p>
            <a:pPr>
              <a:buFont typeface="Arial" charset="0"/>
              <a:buChar char="•"/>
            </a:pPr>
            <a:r>
              <a:rPr lang="en-US" sz="2000" dirty="0" smtClean="0"/>
              <a:t>Unusual </a:t>
            </a:r>
            <a:r>
              <a:rPr lang="en-US" sz="2000" dirty="0"/>
              <a:t>buildings – reviewing SAP treatment of park </a:t>
            </a:r>
            <a:r>
              <a:rPr lang="en-US" sz="2000" dirty="0" smtClean="0"/>
              <a:t>homes</a:t>
            </a:r>
          </a:p>
          <a:p>
            <a:pPr>
              <a:buFont typeface="Arial" charset="0"/>
              <a:buChar char="•"/>
            </a:pPr>
            <a:r>
              <a:rPr lang="en-US" sz="2000" dirty="0" smtClean="0"/>
              <a:t>Overall model validation, including review of scope for dynamic models for hour by hour analysis of interaction between heating supply systems</a:t>
            </a:r>
            <a:endParaRPr lang="en-GB" sz="2000" dirty="0"/>
          </a:p>
        </p:txBody>
      </p:sp>
      <p:sp>
        <p:nvSpPr>
          <p:cNvPr id="3" name="Title 2"/>
          <p:cNvSpPr>
            <a:spLocks noGrp="1"/>
          </p:cNvSpPr>
          <p:nvPr>
            <p:ph type="title"/>
          </p:nvPr>
        </p:nvSpPr>
        <p:spPr>
          <a:xfrm>
            <a:off x="899592" y="476672"/>
            <a:ext cx="5400675" cy="504825"/>
          </a:xfrm>
        </p:spPr>
        <p:txBody>
          <a:bodyPr/>
          <a:lstStyle/>
          <a:p>
            <a:r>
              <a:rPr lang="en-GB" dirty="0" smtClean="0"/>
              <a:t>Areas not covered this time</a:t>
            </a:r>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7690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smtClean="0"/>
              <a:t>Making Appendix Q processes simpler</a:t>
            </a:r>
          </a:p>
          <a:p>
            <a:r>
              <a:rPr lang="en-GB" dirty="0" smtClean="0"/>
              <a:t>Considering if SAP should be provided as a core piece of software rather than a core methodology (as with SBEM)</a:t>
            </a:r>
            <a:endParaRPr lang="en-GB" dirty="0"/>
          </a:p>
        </p:txBody>
      </p:sp>
      <p:sp>
        <p:nvSpPr>
          <p:cNvPr id="3" name="Title 2"/>
          <p:cNvSpPr>
            <a:spLocks noGrp="1"/>
          </p:cNvSpPr>
          <p:nvPr>
            <p:ph type="title"/>
          </p:nvPr>
        </p:nvSpPr>
        <p:spPr>
          <a:xfrm>
            <a:off x="899592" y="404664"/>
            <a:ext cx="5400675" cy="504825"/>
          </a:xfrm>
        </p:spPr>
        <p:txBody>
          <a:bodyPr/>
          <a:lstStyle/>
          <a:p>
            <a:r>
              <a:rPr lang="en-GB" dirty="0" smtClean="0"/>
              <a:t>Areas that SAPSIG are looking at</a:t>
            </a:r>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7731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971600" y="1877219"/>
            <a:ext cx="6912768" cy="4032250"/>
          </a:xfrm>
          <a:solidFill>
            <a:schemeClr val="bg1"/>
          </a:solidFill>
        </p:spPr>
        <p:txBody>
          <a:bodyPr/>
          <a:lstStyle/>
          <a:p>
            <a:pPr lvl="0"/>
            <a:r>
              <a:rPr lang="en-GB" sz="1600" b="1" dirty="0" smtClean="0"/>
              <a:t>Some Appendix S U-values – in particular solid wall </a:t>
            </a:r>
          </a:p>
          <a:p>
            <a:r>
              <a:rPr lang="en-GB" sz="1600" b="1" dirty="0" smtClean="0"/>
              <a:t>Thermal bridging (?)</a:t>
            </a:r>
            <a:endParaRPr lang="en-GB" sz="1600" b="1" dirty="0"/>
          </a:p>
          <a:p>
            <a:pPr lvl="0"/>
            <a:r>
              <a:rPr lang="en-GB" sz="1600" b="1" dirty="0" smtClean="0"/>
              <a:t>Carbon </a:t>
            </a:r>
            <a:r>
              <a:rPr lang="en-GB" sz="1600" b="1" dirty="0"/>
              <a:t>emissions/fuel factors</a:t>
            </a:r>
            <a:endParaRPr lang="en-GB" sz="1600" dirty="0"/>
          </a:p>
          <a:p>
            <a:pPr lvl="0"/>
            <a:r>
              <a:rPr lang="en-GB" sz="1600" b="1" dirty="0"/>
              <a:t>Ventilation – </a:t>
            </a:r>
            <a:r>
              <a:rPr lang="en-GB" sz="1600" b="1" dirty="0" smtClean="0"/>
              <a:t>modelling of energy use </a:t>
            </a:r>
            <a:r>
              <a:rPr lang="en-GB" sz="1600" b="1" dirty="0"/>
              <a:t>against current Part </a:t>
            </a:r>
            <a:r>
              <a:rPr lang="en-GB" sz="1600" b="1" dirty="0" smtClean="0"/>
              <a:t>F scenarios, </a:t>
            </a:r>
            <a:r>
              <a:rPr lang="en-GB" sz="1600" b="1" dirty="0"/>
              <a:t>especially demand </a:t>
            </a:r>
            <a:r>
              <a:rPr lang="en-GB" sz="1600" b="1" dirty="0" smtClean="0"/>
              <a:t>controlled and chimneys</a:t>
            </a:r>
            <a:endParaRPr lang="en-GB" sz="1600" dirty="0"/>
          </a:p>
          <a:p>
            <a:pPr lvl="0"/>
            <a:r>
              <a:rPr lang="en-GB" sz="1600" b="1" dirty="0"/>
              <a:t>Community heating</a:t>
            </a:r>
            <a:endParaRPr lang="en-GB" sz="1600" dirty="0"/>
          </a:p>
          <a:p>
            <a:pPr lvl="0"/>
            <a:r>
              <a:rPr lang="en-GB" sz="1600" b="1" dirty="0"/>
              <a:t>Hot water demand </a:t>
            </a:r>
            <a:r>
              <a:rPr lang="en-GB" sz="1600" b="1" dirty="0" smtClean="0"/>
              <a:t>– electric showers and WWHR</a:t>
            </a:r>
            <a:endParaRPr lang="en-GB" sz="1600" dirty="0"/>
          </a:p>
          <a:p>
            <a:pPr lvl="0"/>
            <a:r>
              <a:rPr lang="en-GB" sz="1600" b="1" dirty="0"/>
              <a:t>New boiler testing methodologies – impact of </a:t>
            </a:r>
            <a:r>
              <a:rPr lang="en-GB" sz="1600" b="1" dirty="0" err="1" smtClean="0"/>
              <a:t>ErP</a:t>
            </a:r>
            <a:r>
              <a:rPr lang="en-GB" sz="1600" b="1" dirty="0" smtClean="0"/>
              <a:t> (</a:t>
            </a:r>
            <a:r>
              <a:rPr lang="en-GB" sz="1600" b="1" dirty="0" err="1" smtClean="0"/>
              <a:t>PCDb</a:t>
            </a:r>
            <a:r>
              <a:rPr lang="en-GB" sz="1600" b="1" dirty="0" smtClean="0"/>
              <a:t>)</a:t>
            </a:r>
            <a:endParaRPr lang="en-GB" sz="1600" dirty="0"/>
          </a:p>
          <a:p>
            <a:pPr lvl="0"/>
            <a:r>
              <a:rPr lang="en-GB" sz="1600" b="1" dirty="0"/>
              <a:t>New heat pump testing methodologies – impact of </a:t>
            </a:r>
            <a:r>
              <a:rPr lang="en-GB" sz="1600" b="1" dirty="0" err="1" smtClean="0"/>
              <a:t>ErP</a:t>
            </a:r>
            <a:r>
              <a:rPr lang="en-GB" sz="1600" b="1" dirty="0" smtClean="0"/>
              <a:t> (</a:t>
            </a:r>
            <a:r>
              <a:rPr lang="en-GB" sz="1600" b="1" dirty="0" err="1" smtClean="0"/>
              <a:t>PCDb</a:t>
            </a:r>
            <a:r>
              <a:rPr lang="en-GB" sz="1600" b="1" dirty="0" smtClean="0"/>
              <a:t>)</a:t>
            </a:r>
            <a:endParaRPr lang="en-GB" sz="1600" dirty="0"/>
          </a:p>
          <a:p>
            <a:pPr lvl="0"/>
            <a:r>
              <a:rPr lang="en-GB" sz="1600" b="1" dirty="0"/>
              <a:t>Technology cost </a:t>
            </a:r>
            <a:r>
              <a:rPr lang="en-GB" sz="1600" b="1" dirty="0" smtClean="0"/>
              <a:t>data on EPC (not SAP, but…)</a:t>
            </a:r>
            <a:endParaRPr lang="en-GB" sz="1600" dirty="0"/>
          </a:p>
          <a:p>
            <a:pPr lvl="0"/>
            <a:r>
              <a:rPr lang="en-GB" sz="1600" b="1" dirty="0"/>
              <a:t>Biomass </a:t>
            </a:r>
            <a:r>
              <a:rPr lang="en-GB" sz="1600" b="1" dirty="0" smtClean="0"/>
              <a:t> boiler default values</a:t>
            </a:r>
            <a:endParaRPr lang="en-GB" sz="1600" dirty="0"/>
          </a:p>
          <a:p>
            <a:pPr lvl="0"/>
            <a:r>
              <a:rPr lang="en-GB" sz="1600" b="1" dirty="0" smtClean="0"/>
              <a:t>MIS 3005 heat </a:t>
            </a:r>
            <a:r>
              <a:rPr lang="en-GB" sz="1600" b="1" dirty="0"/>
              <a:t>pump default </a:t>
            </a:r>
            <a:r>
              <a:rPr lang="en-GB" sz="1600" b="1" dirty="0" smtClean="0"/>
              <a:t>values </a:t>
            </a:r>
            <a:endParaRPr lang="en-GB" sz="1600" dirty="0"/>
          </a:p>
          <a:p>
            <a:pPr lvl="0"/>
            <a:r>
              <a:rPr lang="en-GB" sz="1600" b="1" dirty="0"/>
              <a:t>Solar storage volume factor/solar space </a:t>
            </a:r>
            <a:r>
              <a:rPr lang="en-GB" sz="1600" b="1" dirty="0" smtClean="0"/>
              <a:t>heating</a:t>
            </a:r>
          </a:p>
          <a:p>
            <a:pPr lvl="0">
              <a:buFont typeface="Arial" charset="0"/>
              <a:buChar char="•"/>
            </a:pPr>
            <a:r>
              <a:rPr lang="en-GB" sz="1600" b="1" dirty="0" smtClean="0"/>
              <a:t>Assumptions on back-up for electric storage heating? EFUS?</a:t>
            </a:r>
          </a:p>
          <a:p>
            <a:pPr lvl="0">
              <a:buFont typeface="Arial" charset="0"/>
              <a:buChar char="•"/>
            </a:pPr>
            <a:r>
              <a:rPr lang="en-GB" sz="1600" b="1" dirty="0" smtClean="0"/>
              <a:t>Overheating wording?</a:t>
            </a:r>
          </a:p>
          <a:p>
            <a:pPr lvl="0">
              <a:buFont typeface="Arial" charset="0"/>
              <a:buChar char="•"/>
            </a:pPr>
            <a:endParaRPr lang="en-GB" sz="1600" dirty="0"/>
          </a:p>
          <a:p>
            <a:endParaRPr lang="en-GB" sz="2200" dirty="0"/>
          </a:p>
        </p:txBody>
      </p:sp>
      <p:sp>
        <p:nvSpPr>
          <p:cNvPr id="10251" name="Rectangle 11"/>
          <p:cNvSpPr>
            <a:spLocks noGrp="1" noChangeArrowheads="1"/>
          </p:cNvSpPr>
          <p:nvPr>
            <p:ph type="title"/>
          </p:nvPr>
        </p:nvSpPr>
        <p:spPr>
          <a:xfrm>
            <a:off x="827584" y="620688"/>
            <a:ext cx="5400675" cy="504825"/>
          </a:xfrm>
          <a:noFill/>
          <a:ln/>
        </p:spPr>
        <p:txBody>
          <a:bodyPr/>
          <a:lstStyle/>
          <a:p>
            <a:r>
              <a:rPr lang="en-GB" sz="2800" dirty="0" smtClean="0"/>
              <a:t>Areas we propose reviewing</a:t>
            </a:r>
            <a:endParaRPr lang="en-GB"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sz="2800" b="1" dirty="0"/>
              <a:t>Reviewed SAP across the piece. </a:t>
            </a:r>
            <a:endParaRPr lang="en-GB" sz="2800" b="1" dirty="0" smtClean="0"/>
          </a:p>
          <a:p>
            <a:r>
              <a:rPr lang="en-GB" sz="2800" dirty="0" smtClean="0"/>
              <a:t>Prioritised on basis of significance to model and availability of research</a:t>
            </a:r>
          </a:p>
          <a:p>
            <a:r>
              <a:rPr lang="en-GB" sz="2800" dirty="0" smtClean="0"/>
              <a:t>Have a timetable to 2016</a:t>
            </a:r>
          </a:p>
          <a:p>
            <a:r>
              <a:rPr lang="en-GB" sz="2800" dirty="0" smtClean="0"/>
              <a:t>Looking for feedback now before it is too late to turn the tanker round</a:t>
            </a:r>
          </a:p>
          <a:p>
            <a:endParaRPr lang="en-GB" dirty="0"/>
          </a:p>
        </p:txBody>
      </p:sp>
      <p:sp>
        <p:nvSpPr>
          <p:cNvPr id="3" name="Title 2"/>
          <p:cNvSpPr>
            <a:spLocks noGrp="1"/>
          </p:cNvSpPr>
          <p:nvPr>
            <p:ph type="title"/>
          </p:nvPr>
        </p:nvSpPr>
        <p:spPr>
          <a:xfrm>
            <a:off x="899592" y="404664"/>
            <a:ext cx="5400675" cy="504825"/>
          </a:xfrm>
        </p:spPr>
        <p:txBody>
          <a:bodyPr/>
          <a:lstStyle/>
          <a:p>
            <a:r>
              <a:rPr lang="en-GB" sz="2800" dirty="0" smtClean="0"/>
              <a:t>Conclusion</a:t>
            </a:r>
            <a:endParaRPr lang="en-GB"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21436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9552" y="1844824"/>
            <a:ext cx="8208912" cy="4032250"/>
          </a:xfrm>
        </p:spPr>
        <p:txBody>
          <a:bodyPr/>
          <a:lstStyle/>
          <a:p>
            <a:pPr>
              <a:buFont typeface="Arial" charset="0"/>
              <a:buChar char="•"/>
            </a:pPr>
            <a:endParaRPr lang="en-GB" sz="2400" dirty="0" smtClean="0"/>
          </a:p>
          <a:p>
            <a:pPr>
              <a:buFont typeface="Arial" charset="0"/>
              <a:buChar char="•"/>
            </a:pPr>
            <a:r>
              <a:rPr lang="en-GB" sz="2400" dirty="0" smtClean="0"/>
              <a:t>Particular issues of importance to Welsh stakeholders?</a:t>
            </a:r>
          </a:p>
          <a:p>
            <a:pPr>
              <a:buFont typeface="Arial" charset="0"/>
              <a:buChar char="•"/>
            </a:pPr>
            <a:endParaRPr lang="en-GB" sz="2400" dirty="0"/>
          </a:p>
          <a:p>
            <a:pPr>
              <a:buFont typeface="Arial" charset="0"/>
              <a:buChar char="•"/>
            </a:pPr>
            <a:r>
              <a:rPr lang="en-GB" sz="2400" dirty="0" smtClean="0"/>
              <a:t>Timetable in Wales?</a:t>
            </a:r>
          </a:p>
          <a:p>
            <a:pPr>
              <a:buFont typeface="Arial" charset="0"/>
              <a:buChar char="•"/>
            </a:pPr>
            <a:endParaRPr lang="en-GB" sz="2400" dirty="0"/>
          </a:p>
          <a:p>
            <a:pPr>
              <a:buFont typeface="Arial" charset="0"/>
              <a:buChar char="•"/>
            </a:pPr>
            <a:r>
              <a:rPr lang="en-GB" sz="2400" dirty="0" smtClean="0"/>
              <a:t>Other areas which meet the prioritisation requirements, especially where research is available or new standards have been set? </a:t>
            </a:r>
          </a:p>
          <a:p>
            <a:pPr marL="0" indent="0">
              <a:buNone/>
            </a:pPr>
            <a:endParaRPr lang="en-GB" sz="2400" dirty="0" smtClean="0"/>
          </a:p>
        </p:txBody>
      </p:sp>
      <p:sp>
        <p:nvSpPr>
          <p:cNvPr id="3" name="Title 2"/>
          <p:cNvSpPr>
            <a:spLocks noGrp="1"/>
          </p:cNvSpPr>
          <p:nvPr>
            <p:ph type="title"/>
          </p:nvPr>
        </p:nvSpPr>
        <p:spPr/>
        <p:txBody>
          <a:bodyPr/>
          <a:lstStyle/>
          <a:p>
            <a:r>
              <a:rPr lang="en-GB" sz="2800" dirty="0" smtClean="0"/>
              <a:t>Discussion on next steps</a:t>
            </a:r>
            <a:endParaRPr lang="en-GB"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83805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67544" y="1484784"/>
            <a:ext cx="8280920" cy="4032250"/>
          </a:xfrm>
        </p:spPr>
        <p:txBody>
          <a:bodyPr/>
          <a:lstStyle/>
          <a:p>
            <a:pPr marL="0" indent="0">
              <a:buNone/>
            </a:pPr>
            <a:r>
              <a:rPr lang="en-US" sz="1400" b="1" dirty="0"/>
              <a:t>Methodology for calculating the energy performance of buildings</a:t>
            </a:r>
          </a:p>
          <a:p>
            <a:pPr marL="0" indent="0">
              <a:buNone/>
            </a:pPr>
            <a:endParaRPr lang="en-US" sz="1400" dirty="0"/>
          </a:p>
          <a:p>
            <a:pPr marL="0" indent="0">
              <a:buNone/>
            </a:pPr>
            <a:r>
              <a:rPr lang="en-US" sz="1400" dirty="0"/>
              <a:t>Member States shall adopt, either at national or regional level, a methodology for calculating the energy performance of buildings which takes into account certain elements, specifically:</a:t>
            </a:r>
          </a:p>
          <a:p>
            <a:pPr marL="0" indent="0">
              <a:buNone/>
            </a:pPr>
            <a:r>
              <a:rPr lang="en-US" sz="1400" dirty="0"/>
              <a:t>•the thermal characteristics of a building (thermal capacity, insulation, etc.);</a:t>
            </a:r>
          </a:p>
          <a:p>
            <a:pPr marL="0" indent="0">
              <a:buNone/>
            </a:pPr>
            <a:r>
              <a:rPr lang="en-US" sz="1400" dirty="0"/>
              <a:t>•heating insulation and hot water supply;</a:t>
            </a:r>
          </a:p>
          <a:p>
            <a:pPr marL="0" indent="0">
              <a:buNone/>
            </a:pPr>
            <a:r>
              <a:rPr lang="en-US" sz="1400" dirty="0"/>
              <a:t>•the air-conditioning installation;</a:t>
            </a:r>
          </a:p>
          <a:p>
            <a:pPr marL="0" indent="0">
              <a:buNone/>
            </a:pPr>
            <a:r>
              <a:rPr lang="en-US" sz="1400" dirty="0"/>
              <a:t>•the built-in lighting installation;</a:t>
            </a:r>
          </a:p>
          <a:p>
            <a:pPr marL="0" indent="0">
              <a:buNone/>
            </a:pPr>
            <a:r>
              <a:rPr lang="en-US" sz="1400" dirty="0"/>
              <a:t>•indoor climatic conditions.</a:t>
            </a:r>
          </a:p>
          <a:p>
            <a:pPr marL="0" indent="0">
              <a:buNone/>
            </a:pPr>
            <a:endParaRPr lang="en-US" sz="1400" dirty="0"/>
          </a:p>
          <a:p>
            <a:pPr marL="0" indent="0">
              <a:buNone/>
            </a:pPr>
            <a:r>
              <a:rPr lang="en-US" sz="1400" dirty="0"/>
              <a:t>The positive influence of other aspects such as local solar exposure, natural lighting, electricity produced by cogeneration and district or block heating or cooling systems are also taken into account.</a:t>
            </a:r>
          </a:p>
          <a:p>
            <a:pPr marL="0" indent="0">
              <a:buNone/>
            </a:pPr>
            <a:endParaRPr lang="en-US" sz="1400" dirty="0"/>
          </a:p>
          <a:p>
            <a:pPr marL="0" indent="0">
              <a:buNone/>
            </a:pPr>
            <a:r>
              <a:rPr lang="en-US" sz="1400" dirty="0"/>
              <a:t>Setting minimum requirements</a:t>
            </a:r>
          </a:p>
          <a:p>
            <a:pPr marL="0" indent="0">
              <a:buNone/>
            </a:pPr>
            <a:endParaRPr lang="en-US" sz="1400" dirty="0"/>
          </a:p>
          <a:p>
            <a:pPr marL="0" indent="0">
              <a:buNone/>
            </a:pPr>
            <a:r>
              <a:rPr lang="en-US" sz="1400" dirty="0"/>
              <a:t>Member States shall put in place, in compliance with the aforementioned calculation methodology, minimum requirements for energy performance in order to achieve cost-optimal levels. The level of these requirements is reviewed every 5 years.</a:t>
            </a:r>
          </a:p>
          <a:p>
            <a:pPr marL="0" indent="0">
              <a:buNone/>
            </a:pPr>
            <a:endParaRPr lang="en-US" sz="1400" dirty="0"/>
          </a:p>
          <a:p>
            <a:pPr marL="0" indent="0">
              <a:buNone/>
            </a:pPr>
            <a:r>
              <a:rPr lang="en-US" sz="1400" dirty="0"/>
              <a:t>When setting requirements, Member States may differentiate between new and existing buildings and between different categories of buildings.</a:t>
            </a:r>
          </a:p>
          <a:p>
            <a:pPr marL="0" indent="0">
              <a:buNone/>
            </a:pPr>
            <a:endParaRPr lang="en-GB" dirty="0"/>
          </a:p>
        </p:txBody>
      </p:sp>
      <p:sp>
        <p:nvSpPr>
          <p:cNvPr id="3" name="Title 2"/>
          <p:cNvSpPr>
            <a:spLocks noGrp="1"/>
          </p:cNvSpPr>
          <p:nvPr>
            <p:ph type="title"/>
          </p:nvPr>
        </p:nvSpPr>
        <p:spPr>
          <a:xfrm>
            <a:off x="539552" y="188640"/>
            <a:ext cx="5400675" cy="504825"/>
          </a:xfrm>
        </p:spPr>
        <p:txBody>
          <a:bodyPr/>
          <a:lstStyle/>
          <a:p>
            <a:r>
              <a:rPr lang="en-GB" dirty="0" smtClean="0"/>
              <a:t>Definition</a:t>
            </a:r>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83349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179512" y="1700808"/>
            <a:ext cx="8811384" cy="5047536"/>
          </a:xfrm>
          <a:prstGeom prst="rect">
            <a:avLst/>
          </a:prstGeom>
        </p:spPr>
        <p:txBody>
          <a:bodyPr wrap="square">
            <a:spAutoFit/>
          </a:bodyPr>
          <a:lstStyle/>
          <a:p>
            <a:r>
              <a:rPr lang="en-US" sz="1000" dirty="0"/>
              <a:t>1</a:t>
            </a:r>
            <a:r>
              <a:rPr lang="en-US" sz="1000" dirty="0" smtClean="0"/>
              <a:t>.  </a:t>
            </a:r>
            <a:r>
              <a:rPr lang="en-US" sz="1200" dirty="0"/>
              <a:t>The energy performance of a building shall be determined on the basis of the calculated or actual annual energy that is consumed in order to meet the different needs associated with its typical use and shall reflect the heating energy needs and cooling energy needs (energy needed to avoid overheating) to maintain the envisaged temperature conditions of the building, and domestic hot water needs.</a:t>
            </a:r>
          </a:p>
          <a:p>
            <a:r>
              <a:rPr lang="en-US" sz="1200" dirty="0"/>
              <a:t> </a:t>
            </a:r>
          </a:p>
          <a:p>
            <a:r>
              <a:rPr lang="en-US" sz="1200" dirty="0"/>
              <a:t> 2</a:t>
            </a:r>
            <a:r>
              <a:rPr lang="en-US" sz="1200" dirty="0" smtClean="0"/>
              <a:t>.  </a:t>
            </a:r>
            <a:r>
              <a:rPr lang="en-US" sz="1200" dirty="0"/>
              <a:t>The energy performance of a building shall be expressed in a transparent manner and shall include an energy performance indicator and a numeric indicator of primary energy use, based on primary energy factors per energy carrier, which may be based on national or regional annual weighted averages or a specific value for on-site </a:t>
            </a:r>
            <a:r>
              <a:rPr lang="en-US" sz="1200" dirty="0" smtClean="0"/>
              <a:t>production.  The </a:t>
            </a:r>
            <a:r>
              <a:rPr lang="en-US" sz="1200" dirty="0"/>
              <a:t>methodology for calculating the energy performance of buildings should take into account European standards and shall be consistent with relevant Union legislation, including Directive 2009/28/EC.</a:t>
            </a:r>
          </a:p>
          <a:p>
            <a:r>
              <a:rPr lang="en-US" sz="1200" dirty="0"/>
              <a:t> </a:t>
            </a:r>
          </a:p>
          <a:p>
            <a:r>
              <a:rPr lang="en-US" sz="1200" dirty="0"/>
              <a:t> 3.</a:t>
            </a:r>
          </a:p>
          <a:p>
            <a:r>
              <a:rPr lang="en-US" sz="1200" dirty="0"/>
              <a:t> The methodology shall be laid down taking into consideration at least the following aspects:</a:t>
            </a:r>
          </a:p>
          <a:p>
            <a:endParaRPr lang="en-US" sz="1200" dirty="0"/>
          </a:p>
          <a:p>
            <a:r>
              <a:rPr lang="en-US" sz="1200" dirty="0"/>
              <a:t>(a</a:t>
            </a:r>
            <a:r>
              <a:rPr lang="en-US" sz="1200" dirty="0" smtClean="0"/>
              <a:t>)  </a:t>
            </a:r>
            <a:r>
              <a:rPr lang="en-US" sz="1200" dirty="0"/>
              <a:t>the following actual thermal characteristics of the building including its internal partitions:</a:t>
            </a:r>
          </a:p>
          <a:p>
            <a:endParaRPr lang="en-US" sz="1200" dirty="0"/>
          </a:p>
          <a:p>
            <a:r>
              <a:rPr lang="en-US" sz="1200" dirty="0"/>
              <a:t>(</a:t>
            </a:r>
            <a:r>
              <a:rPr lang="en-US" sz="1200" dirty="0" err="1"/>
              <a:t>i</a:t>
            </a:r>
            <a:r>
              <a:rPr lang="en-US" sz="1200" dirty="0" smtClean="0"/>
              <a:t>)  </a:t>
            </a:r>
            <a:r>
              <a:rPr lang="en-US" sz="1200" dirty="0"/>
              <a:t>thermal capacity;</a:t>
            </a:r>
          </a:p>
          <a:p>
            <a:r>
              <a:rPr lang="en-US" sz="1200" dirty="0"/>
              <a:t> </a:t>
            </a:r>
          </a:p>
          <a:p>
            <a:r>
              <a:rPr lang="en-US" sz="1200" dirty="0"/>
              <a:t>(ii</a:t>
            </a:r>
            <a:r>
              <a:rPr lang="en-US" sz="1200" dirty="0" smtClean="0"/>
              <a:t>)  </a:t>
            </a:r>
            <a:r>
              <a:rPr lang="en-US" sz="1200" dirty="0"/>
              <a:t>insulation;</a:t>
            </a:r>
          </a:p>
          <a:p>
            <a:r>
              <a:rPr lang="en-US" sz="1200" dirty="0"/>
              <a:t> </a:t>
            </a:r>
          </a:p>
          <a:p>
            <a:r>
              <a:rPr lang="en-US" sz="1200" dirty="0"/>
              <a:t>(iii</a:t>
            </a:r>
            <a:r>
              <a:rPr lang="en-US" sz="1200" dirty="0" smtClean="0"/>
              <a:t>)  </a:t>
            </a:r>
            <a:r>
              <a:rPr lang="en-US" sz="1200" dirty="0"/>
              <a:t>passive heating;</a:t>
            </a:r>
          </a:p>
          <a:p>
            <a:r>
              <a:rPr lang="en-US" sz="1200" dirty="0"/>
              <a:t> </a:t>
            </a:r>
          </a:p>
          <a:p>
            <a:r>
              <a:rPr lang="en-US" sz="1200" dirty="0"/>
              <a:t>(iv</a:t>
            </a:r>
            <a:r>
              <a:rPr lang="en-US" sz="1200" dirty="0" smtClean="0"/>
              <a:t>)  </a:t>
            </a:r>
            <a:r>
              <a:rPr lang="en-US" sz="1200" dirty="0"/>
              <a:t>cooling elements; and</a:t>
            </a:r>
          </a:p>
          <a:p>
            <a:r>
              <a:rPr lang="en-US" sz="1200" dirty="0"/>
              <a:t> </a:t>
            </a:r>
          </a:p>
          <a:p>
            <a:r>
              <a:rPr lang="en-US" sz="1200" dirty="0"/>
              <a:t>(v</a:t>
            </a:r>
            <a:r>
              <a:rPr lang="en-US" sz="1200" dirty="0" smtClean="0"/>
              <a:t>)  </a:t>
            </a:r>
            <a:r>
              <a:rPr lang="en-US" sz="1200" dirty="0"/>
              <a:t>thermal bridges;</a:t>
            </a:r>
          </a:p>
          <a:p>
            <a:r>
              <a:rPr lang="en-US" sz="1200" dirty="0"/>
              <a:t> </a:t>
            </a:r>
          </a:p>
          <a:p>
            <a:r>
              <a:rPr lang="en-US" sz="1000" dirty="0"/>
              <a: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9738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4" name="Rectangle 3"/>
          <p:cNvSpPr/>
          <p:nvPr/>
        </p:nvSpPr>
        <p:spPr>
          <a:xfrm>
            <a:off x="323528" y="1988840"/>
            <a:ext cx="8568952" cy="4001095"/>
          </a:xfrm>
          <a:prstGeom prst="rect">
            <a:avLst/>
          </a:prstGeom>
        </p:spPr>
        <p:txBody>
          <a:bodyPr wrap="square">
            <a:spAutoFit/>
          </a:bodyPr>
          <a:lstStyle/>
          <a:p>
            <a:endParaRPr lang="en-US" sz="1400" dirty="0"/>
          </a:p>
          <a:p>
            <a:r>
              <a:rPr lang="en-US" sz="1400" dirty="0"/>
              <a:t>(b)  heating installation and hot water supply, including their insulation characteristics;</a:t>
            </a:r>
          </a:p>
          <a:p>
            <a:r>
              <a:rPr lang="en-US" sz="1400" dirty="0"/>
              <a:t> </a:t>
            </a:r>
          </a:p>
          <a:p>
            <a:r>
              <a:rPr lang="en-US" sz="1400" dirty="0"/>
              <a:t>(c)  air-conditioning installations;</a:t>
            </a:r>
          </a:p>
          <a:p>
            <a:r>
              <a:rPr lang="en-US" sz="1400" dirty="0"/>
              <a:t> </a:t>
            </a:r>
          </a:p>
          <a:p>
            <a:r>
              <a:rPr lang="en-US" sz="1400" dirty="0"/>
              <a:t>(d)  natural and mechanical ventilation which may include air-tightness;</a:t>
            </a:r>
          </a:p>
          <a:p>
            <a:r>
              <a:rPr lang="en-US" sz="1400" dirty="0"/>
              <a:t> </a:t>
            </a:r>
          </a:p>
          <a:p>
            <a:r>
              <a:rPr lang="en-US" sz="1400" dirty="0"/>
              <a:t>(e)  built-in lighting installation (mainly in the non-residential sector);</a:t>
            </a:r>
          </a:p>
          <a:p>
            <a:r>
              <a:rPr lang="en-US" sz="1400" dirty="0"/>
              <a:t> </a:t>
            </a:r>
          </a:p>
          <a:p>
            <a:r>
              <a:rPr lang="en-US" sz="1400" dirty="0"/>
              <a:t>(f)  the design, positioning and orientation of the building, including outdoor climate;</a:t>
            </a:r>
          </a:p>
          <a:p>
            <a:r>
              <a:rPr lang="en-US" sz="1400" dirty="0"/>
              <a:t> </a:t>
            </a:r>
          </a:p>
          <a:p>
            <a:r>
              <a:rPr lang="en-US" sz="1400" dirty="0"/>
              <a:t>(g)  passive solar systems and solar protection;</a:t>
            </a:r>
          </a:p>
          <a:p>
            <a:r>
              <a:rPr lang="en-US" sz="1400" dirty="0"/>
              <a:t> </a:t>
            </a:r>
          </a:p>
          <a:p>
            <a:r>
              <a:rPr lang="en-US" sz="1400" dirty="0"/>
              <a:t>(h)  indoor climatic conditions, including the designed indoor climate;</a:t>
            </a:r>
          </a:p>
          <a:p>
            <a:r>
              <a:rPr lang="en-US" sz="1400" dirty="0"/>
              <a:t> </a:t>
            </a:r>
          </a:p>
          <a:p>
            <a:r>
              <a:rPr lang="en-US" sz="1400" dirty="0"/>
              <a:t>(</a:t>
            </a:r>
            <a:r>
              <a:rPr lang="en-US" sz="1400" dirty="0" err="1"/>
              <a:t>i</a:t>
            </a:r>
            <a:r>
              <a:rPr lang="en-US" sz="1400" dirty="0"/>
              <a:t>)  internal loads.</a:t>
            </a:r>
          </a:p>
          <a:p>
            <a:r>
              <a:rPr lang="en-US" sz="1000" dirty="0"/>
              <a:t> </a:t>
            </a:r>
          </a:p>
          <a:p>
            <a:r>
              <a:rPr lang="en-US" sz="1000" dirty="0"/>
              <a:t> </a:t>
            </a:r>
          </a:p>
          <a:p>
            <a:r>
              <a:rPr lang="en-US" sz="1000" dirty="0"/>
              <a: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213768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539552" y="1700808"/>
            <a:ext cx="8136904" cy="5016758"/>
          </a:xfrm>
          <a:prstGeom prst="rect">
            <a:avLst/>
          </a:prstGeom>
        </p:spPr>
        <p:txBody>
          <a:bodyPr wrap="square">
            <a:spAutoFit/>
          </a:bodyPr>
          <a:lstStyle/>
          <a:p>
            <a:r>
              <a:rPr lang="en-US" sz="1000" dirty="0"/>
              <a:t>.</a:t>
            </a:r>
          </a:p>
          <a:p>
            <a:r>
              <a:rPr lang="en-US" sz="1000" dirty="0"/>
              <a:t> </a:t>
            </a:r>
            <a:r>
              <a:rPr lang="en-US" sz="1000" dirty="0" smtClean="0"/>
              <a:t>4.  The </a:t>
            </a:r>
            <a:r>
              <a:rPr lang="en-US" sz="1000" dirty="0"/>
              <a:t>positive influence of the following aspects shall, where relevant in the calculation, be taken into account:</a:t>
            </a:r>
          </a:p>
          <a:p>
            <a:endParaRPr lang="en-US" sz="1000" dirty="0"/>
          </a:p>
          <a:p>
            <a:r>
              <a:rPr lang="en-US" sz="1000" dirty="0"/>
              <a:t>(a)  local solar exposure conditions, active solar systems and other heating and electricity systems based on energy from renewable sources;</a:t>
            </a:r>
          </a:p>
          <a:p>
            <a:r>
              <a:rPr lang="en-US" sz="1000" dirty="0"/>
              <a:t> </a:t>
            </a:r>
          </a:p>
          <a:p>
            <a:r>
              <a:rPr lang="en-US" sz="1000" dirty="0"/>
              <a:t>(b)  electricity produced by cogeneration;</a:t>
            </a:r>
          </a:p>
          <a:p>
            <a:r>
              <a:rPr lang="en-US" sz="1000" dirty="0"/>
              <a:t> </a:t>
            </a:r>
          </a:p>
          <a:p>
            <a:r>
              <a:rPr lang="en-US" sz="1000" dirty="0"/>
              <a:t>(c)  district or block heating and cooling systems;</a:t>
            </a:r>
          </a:p>
          <a:p>
            <a:r>
              <a:rPr lang="en-US" sz="1000" dirty="0"/>
              <a:t> </a:t>
            </a:r>
          </a:p>
          <a:p>
            <a:r>
              <a:rPr lang="en-US" sz="1000" dirty="0"/>
              <a:t>(d)  natural lighting.</a:t>
            </a:r>
          </a:p>
          <a:p>
            <a:r>
              <a:rPr lang="en-US" sz="1000" dirty="0"/>
              <a:t> </a:t>
            </a:r>
          </a:p>
          <a:p>
            <a:r>
              <a:rPr lang="en-US" sz="1000" dirty="0"/>
              <a:t> </a:t>
            </a:r>
          </a:p>
          <a:p>
            <a:r>
              <a:rPr lang="en-US" sz="1000" dirty="0"/>
              <a:t> 5.  For the purpose of the calculation buildings should be adequately classified into the following categories:</a:t>
            </a:r>
          </a:p>
          <a:p>
            <a:endParaRPr lang="en-US" sz="1000" dirty="0"/>
          </a:p>
          <a:p>
            <a:r>
              <a:rPr lang="en-US" sz="1000" dirty="0"/>
              <a:t>(a)  single-family houses of different types;</a:t>
            </a:r>
          </a:p>
          <a:p>
            <a:r>
              <a:rPr lang="en-US" sz="1000" dirty="0"/>
              <a:t> </a:t>
            </a:r>
          </a:p>
          <a:p>
            <a:r>
              <a:rPr lang="en-US" sz="1000" dirty="0"/>
              <a:t>(b)  apartment blocks;</a:t>
            </a:r>
          </a:p>
          <a:p>
            <a:r>
              <a:rPr lang="en-US" sz="1000" dirty="0"/>
              <a:t> </a:t>
            </a:r>
          </a:p>
          <a:p>
            <a:r>
              <a:rPr lang="en-US" sz="1000" dirty="0"/>
              <a:t>(c)  offices;</a:t>
            </a:r>
          </a:p>
          <a:p>
            <a:r>
              <a:rPr lang="en-US" sz="1000" dirty="0"/>
              <a:t> </a:t>
            </a:r>
          </a:p>
          <a:p>
            <a:r>
              <a:rPr lang="en-US" sz="1000" dirty="0"/>
              <a:t>(d)  educational buildings;</a:t>
            </a:r>
          </a:p>
          <a:p>
            <a:r>
              <a:rPr lang="en-US" sz="1000" dirty="0"/>
              <a:t> </a:t>
            </a:r>
          </a:p>
          <a:p>
            <a:r>
              <a:rPr lang="en-US" sz="1000" dirty="0"/>
              <a:t>(e)  hospitals;</a:t>
            </a:r>
          </a:p>
          <a:p>
            <a:r>
              <a:rPr lang="en-US" sz="1000" dirty="0"/>
              <a:t> </a:t>
            </a:r>
          </a:p>
          <a:p>
            <a:r>
              <a:rPr lang="en-US" sz="1000" dirty="0"/>
              <a:t>(f)  hotels and restaurants;</a:t>
            </a:r>
          </a:p>
          <a:p>
            <a:r>
              <a:rPr lang="en-US" sz="1000" dirty="0"/>
              <a:t> </a:t>
            </a:r>
          </a:p>
          <a:p>
            <a:r>
              <a:rPr lang="en-US" sz="1000" dirty="0"/>
              <a:t>(g)  sports facilities;</a:t>
            </a:r>
          </a:p>
          <a:p>
            <a:r>
              <a:rPr lang="en-US" sz="1000" dirty="0"/>
              <a:t> </a:t>
            </a:r>
          </a:p>
          <a:p>
            <a:r>
              <a:rPr lang="en-US" sz="1000" dirty="0"/>
              <a:t>(h)  wholesale and retail trade services buildings;</a:t>
            </a:r>
          </a:p>
          <a:p>
            <a:r>
              <a:rPr lang="en-US" sz="1000" dirty="0"/>
              <a:t> </a:t>
            </a:r>
          </a:p>
          <a:p>
            <a:r>
              <a:rPr lang="en-US" sz="1000" dirty="0"/>
              <a:t>(</a:t>
            </a:r>
            <a:r>
              <a:rPr lang="en-US" sz="1000" dirty="0" err="1"/>
              <a:t>i</a:t>
            </a:r>
            <a:r>
              <a:rPr lang="en-US" sz="1000" dirty="0"/>
              <a:t>)  other types of energy-consuming buildings.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82986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76250"/>
            <a:ext cx="5541963" cy="1470025"/>
          </a:xfrm>
        </p:spPr>
        <p:txBody>
          <a:bodyPr rtlCol="0">
            <a:normAutofit/>
          </a:bodyPr>
          <a:lstStyle/>
          <a:p>
            <a:pPr fontAlgn="auto">
              <a:spcAft>
                <a:spcPts val="0"/>
              </a:spcAft>
              <a:defRPr/>
            </a:pPr>
            <a:r>
              <a:rPr lang="en-GB" dirty="0" smtClean="0"/>
              <a:t>Zero Carbon Hub &amp;</a:t>
            </a:r>
            <a:br>
              <a:rPr lang="en-GB" dirty="0" smtClean="0"/>
            </a:br>
            <a:r>
              <a:rPr lang="en-GB" dirty="0" smtClean="0"/>
              <a:t>The performance gap</a:t>
            </a:r>
            <a:endParaRPr lang="en-GB" dirty="0"/>
          </a:p>
        </p:txBody>
      </p:sp>
      <p:sp>
        <p:nvSpPr>
          <p:cNvPr id="7" name="Subtitle 6"/>
          <p:cNvSpPr>
            <a:spLocks noGrp="1"/>
          </p:cNvSpPr>
          <p:nvPr>
            <p:ph type="subTitle" idx="1"/>
          </p:nvPr>
        </p:nvSpPr>
        <p:spPr>
          <a:xfrm>
            <a:off x="685800" y="2525713"/>
            <a:ext cx="4102224" cy="1439862"/>
          </a:xfrm>
        </p:spPr>
        <p:txBody>
          <a:bodyPr rtlCol="0">
            <a:normAutofit/>
          </a:bodyPr>
          <a:lstStyle/>
          <a:p>
            <a:pPr fontAlgn="auto">
              <a:spcBef>
                <a:spcPts val="0"/>
              </a:spcBef>
              <a:buFont typeface="Wingdings" charset="2"/>
              <a:buNone/>
              <a:defRPr/>
            </a:pPr>
            <a:r>
              <a:rPr lang="en-GB" sz="2000" dirty="0" smtClean="0"/>
              <a:t>Ross </a:t>
            </a:r>
            <a:r>
              <a:rPr lang="en-GB" sz="2000" dirty="0" err="1" smtClean="0"/>
              <a:t>Holleron</a:t>
            </a:r>
            <a:r>
              <a:rPr lang="en-GB" sz="2000" dirty="0" smtClean="0"/>
              <a:t>, Projects Director</a:t>
            </a:r>
          </a:p>
          <a:p>
            <a:pPr fontAlgn="auto">
              <a:spcBef>
                <a:spcPts val="0"/>
              </a:spcBef>
              <a:buFont typeface="Wingdings" charset="2"/>
              <a:buNone/>
              <a:defRPr/>
            </a:pPr>
            <a:r>
              <a:rPr lang="en-GB" sz="2000" dirty="0" smtClean="0"/>
              <a:t>5</a:t>
            </a:r>
            <a:r>
              <a:rPr lang="en-GB" sz="2000" baseline="30000" dirty="0" smtClean="0"/>
              <a:t>th</a:t>
            </a:r>
            <a:r>
              <a:rPr lang="en-GB" sz="2000" dirty="0" smtClean="0"/>
              <a:t> December2014</a:t>
            </a:r>
            <a:endParaRPr lang="en-GB" sz="2000" dirty="0"/>
          </a:p>
        </p:txBody>
      </p:sp>
      <p:pic>
        <p:nvPicPr>
          <p:cNvPr id="14" name="Picture Placeholder 13" descr="Slide1.JPG"/>
          <p:cNvPicPr>
            <a:picLocks noGrp="1" noChangeAspect="1"/>
          </p:cNvPicPr>
          <p:nvPr>
            <p:ph type="pic" sz="quarter" idx="13"/>
          </p:nvPr>
        </p:nvPicPr>
        <p:blipFill>
          <a:blip r:embed="rId3"/>
          <a:srcRect l="12513" r="12513"/>
          <a:stretch>
            <a:fillRect/>
          </a:stretch>
        </p:blipFill>
        <p:spPr>
          <a:xfrm>
            <a:off x="5004048" y="1770844"/>
            <a:ext cx="4464496" cy="4466468"/>
          </a:xfrm>
          <a:ln w="3175">
            <a:solidFill>
              <a:schemeClr val="accent4">
                <a:lumMod val="50000"/>
              </a:schemeClr>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6"/>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061200" y="0"/>
            <a:ext cx="2082800" cy="2806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051" name="Picture 7"/>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330200" cy="2806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052" name="Text Box 5"/>
          <p:cNvSpPr txBox="1">
            <a:spLocks noChangeArrowheads="1"/>
          </p:cNvSpPr>
          <p:nvPr/>
        </p:nvSpPr>
        <p:spPr bwMode="auto">
          <a:xfrm>
            <a:off x="684213" y="3213100"/>
            <a:ext cx="8280400" cy="14462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en-US" sz="2800" smtClean="0">
                <a:solidFill>
                  <a:srgbClr val="000000"/>
                </a:solidFill>
                <a:ea typeface="ＭＳ Ｐゴシック" pitchFamily="34" charset="-128"/>
              </a:rPr>
              <a:t>SAP Industry Engagement event</a:t>
            </a:r>
          </a:p>
          <a:p>
            <a:r>
              <a:rPr lang="en-GB" altLang="en-US" sz="2800" smtClean="0">
                <a:solidFill>
                  <a:srgbClr val="000000"/>
                </a:solidFill>
                <a:ea typeface="ＭＳ Ｐゴシック" pitchFamily="34" charset="-128"/>
              </a:rPr>
              <a:t>The Welsh Perspective</a:t>
            </a:r>
          </a:p>
          <a:p>
            <a:endParaRPr lang="en-GB" altLang="en-US" sz="3200" smtClean="0">
              <a:solidFill>
                <a:srgbClr val="000000"/>
              </a:solidFill>
              <a:ea typeface="ＭＳ Ｐゴシック" pitchFamily="34" charset="-128"/>
            </a:endParaRPr>
          </a:p>
        </p:txBody>
      </p:sp>
      <p:sp>
        <p:nvSpPr>
          <p:cNvPr id="2053" name="Text Box 10"/>
          <p:cNvSpPr txBox="1">
            <a:spLocks noChangeArrowheads="1"/>
          </p:cNvSpPr>
          <p:nvPr/>
        </p:nvSpPr>
        <p:spPr bwMode="auto">
          <a:xfrm>
            <a:off x="635000" y="4979988"/>
            <a:ext cx="2051050" cy="14779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200" smtClean="0">
                <a:solidFill>
                  <a:srgbClr val="000000"/>
                </a:solidFill>
              </a:rPr>
              <a:t>DECC/WG SAP workshop</a:t>
            </a:r>
          </a:p>
          <a:p>
            <a:pPr eaLnBrk="1" hangingPunct="1"/>
            <a:r>
              <a:rPr lang="en-GB" altLang="en-US" sz="1200" smtClean="0">
                <a:solidFill>
                  <a:srgbClr val="000000"/>
                </a:solidFill>
              </a:rPr>
              <a:t>05 December 2014</a:t>
            </a:r>
          </a:p>
          <a:p>
            <a:pPr eaLnBrk="1" hangingPunct="1"/>
            <a:endParaRPr lang="en-GB" altLang="en-US" sz="1200" smtClean="0">
              <a:solidFill>
                <a:srgbClr val="000000"/>
              </a:solidFill>
            </a:endParaRPr>
          </a:p>
          <a:p>
            <a:pPr eaLnBrk="1" hangingPunct="1"/>
            <a:r>
              <a:rPr lang="en-GB" altLang="en-US" sz="1200" smtClean="0">
                <a:solidFill>
                  <a:srgbClr val="000000"/>
                </a:solidFill>
              </a:rPr>
              <a:t>Francois Samuel</a:t>
            </a:r>
          </a:p>
          <a:p>
            <a:pPr eaLnBrk="1" hangingPunct="1"/>
            <a:r>
              <a:rPr lang="en-GB" altLang="en-US" sz="1200" smtClean="0">
                <a:solidFill>
                  <a:srgbClr val="000000"/>
                </a:solidFill>
              </a:rPr>
              <a:t>Building Regulations </a:t>
            </a:r>
          </a:p>
          <a:p>
            <a:pPr eaLnBrk="1" hangingPunct="1"/>
            <a:r>
              <a:rPr lang="en-GB" altLang="en-US" sz="1200" smtClean="0">
                <a:solidFill>
                  <a:srgbClr val="000000"/>
                </a:solidFill>
              </a:rPr>
              <a:t>Welsh Government </a:t>
            </a:r>
          </a:p>
          <a:p>
            <a:pPr eaLnBrk="1" hangingPunct="1"/>
            <a:endParaRPr lang="en-GB" altLang="en-US" smtClean="0">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3"/>
          <p:cNvSpPr>
            <a:spLocks noGrp="1"/>
          </p:cNvSpPr>
          <p:nvPr>
            <p:ph type="title"/>
          </p:nvPr>
        </p:nvSpPr>
        <p:spPr>
          <a:xfrm>
            <a:off x="457200" y="333375"/>
            <a:ext cx="8229600" cy="1123950"/>
          </a:xfrm>
        </p:spPr>
        <p:txBody>
          <a:bodyPr/>
          <a:lstStyle/>
          <a:p>
            <a:r>
              <a:rPr lang="en-GB" dirty="0" smtClean="0">
                <a:ea typeface="ＭＳ Ｐゴシック" pitchFamily="34" charset="-128"/>
              </a:rPr>
              <a:t>Overview</a:t>
            </a:r>
          </a:p>
        </p:txBody>
      </p:sp>
      <p:sp>
        <p:nvSpPr>
          <p:cNvPr id="10243" name="Content Placeholder 5"/>
          <p:cNvSpPr>
            <a:spLocks noGrp="1"/>
          </p:cNvSpPr>
          <p:nvPr>
            <p:ph idx="1"/>
          </p:nvPr>
        </p:nvSpPr>
        <p:spPr>
          <a:xfrm>
            <a:off x="755650" y="1307802"/>
            <a:ext cx="8229600" cy="5289550"/>
          </a:xfrm>
        </p:spPr>
        <p:txBody>
          <a:bodyPr/>
          <a:lstStyle/>
          <a:p>
            <a:r>
              <a:rPr lang="en-GB" dirty="0" smtClean="0">
                <a:ea typeface="ＭＳ Ｐゴシック" pitchFamily="34" charset="-128"/>
              </a:rPr>
              <a:t>What We Do</a:t>
            </a:r>
            <a:br>
              <a:rPr lang="en-GB" dirty="0" smtClean="0">
                <a:ea typeface="ＭＳ Ｐゴシック" pitchFamily="34" charset="-128"/>
              </a:rPr>
            </a:br>
            <a:endParaRPr lang="en-GB" dirty="0" smtClean="0">
              <a:ea typeface="ＭＳ Ｐゴシック" pitchFamily="34" charset="-128"/>
            </a:endParaRPr>
          </a:p>
          <a:p>
            <a:r>
              <a:rPr lang="en-GB" dirty="0" smtClean="0">
                <a:ea typeface="ＭＳ Ｐゴシック" pitchFamily="34" charset="-128"/>
              </a:rPr>
              <a:t>Performance Gap</a:t>
            </a:r>
          </a:p>
          <a:p>
            <a:pPr lvl="1"/>
            <a:r>
              <a:rPr lang="en-GB" sz="2000" dirty="0" smtClean="0">
                <a:ea typeface="ＭＳ Ｐゴシック" pitchFamily="34" charset="-128"/>
              </a:rPr>
              <a:t>Project Background</a:t>
            </a:r>
          </a:p>
          <a:p>
            <a:pPr lvl="1"/>
            <a:r>
              <a:rPr lang="en-GB" sz="2000" dirty="0" smtClean="0">
                <a:ea typeface="ＭＳ Ｐゴシック" pitchFamily="34" charset="-128"/>
              </a:rPr>
              <a:t>Evidence Review &amp; Example Issues</a:t>
            </a:r>
          </a:p>
          <a:p>
            <a:pPr lvl="1"/>
            <a:r>
              <a:rPr lang="en-GB" sz="2000" dirty="0" smtClean="0">
                <a:ea typeface="ＭＳ Ｐゴシック" pitchFamily="34" charset="-128"/>
              </a:rPr>
              <a:t>Areas for Change</a:t>
            </a:r>
          </a:p>
          <a:p>
            <a:pPr lvl="1"/>
            <a:r>
              <a:rPr lang="en-GB" sz="2000" dirty="0" smtClean="0">
                <a:ea typeface="ＭＳ Ｐゴシック" pitchFamily="34" charset="-128"/>
              </a:rPr>
              <a:t>Headline recommendations for Industry and Government</a:t>
            </a:r>
          </a:p>
          <a:p>
            <a:pPr lvl="1">
              <a:buNone/>
            </a:pPr>
            <a:endParaRPr lang="en-GB" sz="2200" dirty="0" smtClean="0">
              <a:ea typeface="ＭＳ Ｐゴシック" pitchFamily="34" charset="-128"/>
            </a:endParaRPr>
          </a:p>
          <a:p>
            <a:pPr lvl="1"/>
            <a:endParaRPr lang="en-GB" sz="2200" dirty="0" smtClean="0">
              <a:ea typeface="ＭＳ Ｐゴシック" pitchFamily="34" charset="-128"/>
            </a:endParaRPr>
          </a:p>
          <a:p>
            <a:pPr lvl="1"/>
            <a:endParaRPr lang="en-GB" sz="2200" dirty="0" smtClean="0">
              <a:ea typeface="ＭＳ Ｐゴシック" pitchFamily="34" charset="-128"/>
            </a:endParaRPr>
          </a:p>
          <a:p>
            <a:endParaRPr lang="en-GB" sz="2200" dirty="0" smtClean="0">
              <a:ea typeface="ＭＳ Ｐゴシック" pitchFamily="34" charset="-128"/>
            </a:endParaRPr>
          </a:p>
          <a:p>
            <a:endParaRPr lang="en-GB" sz="22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092200"/>
            <a:ext cx="7631113" cy="1470025"/>
          </a:xfrm>
        </p:spPr>
        <p:txBody>
          <a:bodyPr/>
          <a:lstStyle/>
          <a:p>
            <a:pPr>
              <a:lnSpc>
                <a:spcPct val="160000"/>
              </a:lnSpc>
              <a:defRPr/>
            </a:pPr>
            <a:r>
              <a:rPr lang="en-GB" sz="4100" dirty="0" smtClean="0"/>
              <a:t>Performance gap</a:t>
            </a:r>
          </a:p>
        </p:txBody>
      </p:sp>
      <p:sp>
        <p:nvSpPr>
          <p:cNvPr id="15363" name="Subtitle 4"/>
          <p:cNvSpPr>
            <a:spLocks noGrp="1"/>
          </p:cNvSpPr>
          <p:nvPr>
            <p:ph type="subTitle" idx="1"/>
          </p:nvPr>
        </p:nvSpPr>
        <p:spPr>
          <a:xfrm>
            <a:off x="685800" y="3141663"/>
            <a:ext cx="7631113" cy="1439862"/>
          </a:xfrm>
        </p:spPr>
        <p:txBody>
          <a:bodyPr/>
          <a:lstStyle/>
          <a:p>
            <a:r>
              <a:rPr lang="en-GB" smtClean="0">
                <a:ea typeface="ＭＳ Ｐゴシック" pitchFamily="34" charset="-128"/>
              </a:rPr>
              <a:t>Design vs As Built Performance – New Homes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3"/>
          <p:cNvSpPr>
            <a:spLocks noGrp="1"/>
          </p:cNvSpPr>
          <p:nvPr>
            <p:ph type="title"/>
          </p:nvPr>
        </p:nvSpPr>
        <p:spPr>
          <a:xfrm>
            <a:off x="457200" y="333375"/>
            <a:ext cx="8229600" cy="1123950"/>
          </a:xfrm>
        </p:spPr>
        <p:txBody>
          <a:bodyPr/>
          <a:lstStyle/>
          <a:p>
            <a:r>
              <a:rPr lang="en-GB" dirty="0" smtClean="0">
                <a:ea typeface="ＭＳ Ｐゴシック" pitchFamily="34" charset="-128"/>
              </a:rPr>
              <a:t>Ambition - </a:t>
            </a:r>
            <a:r>
              <a:rPr lang="en-GB" sz="2000" dirty="0" smtClean="0">
                <a:ea typeface="ＭＳ Ｐゴシック" pitchFamily="34" charset="-128"/>
              </a:rPr>
              <a:t>Carbon Compliance report, Recommendation 4a: </a:t>
            </a:r>
            <a:endParaRPr lang="en-GB" dirty="0" smtClean="0">
              <a:ea typeface="ＭＳ Ｐゴシック" pitchFamily="34" charset="-128"/>
            </a:endParaRPr>
          </a:p>
        </p:txBody>
      </p:sp>
      <p:sp>
        <p:nvSpPr>
          <p:cNvPr id="8" name="Right Arrow 7"/>
          <p:cNvSpPr/>
          <p:nvPr/>
        </p:nvSpPr>
        <p:spPr>
          <a:xfrm>
            <a:off x="1248816" y="4725268"/>
            <a:ext cx="433388" cy="2159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prstClr val="white"/>
              </a:solidFill>
            </a:endParaRPr>
          </a:p>
        </p:txBody>
      </p:sp>
      <p:sp>
        <p:nvSpPr>
          <p:cNvPr id="9" name="Right Arrow 8"/>
          <p:cNvSpPr/>
          <p:nvPr/>
        </p:nvSpPr>
        <p:spPr>
          <a:xfrm>
            <a:off x="2761704" y="4725268"/>
            <a:ext cx="431800" cy="2159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prstClr val="white"/>
              </a:solidFill>
            </a:endParaRPr>
          </a:p>
        </p:txBody>
      </p:sp>
      <p:sp>
        <p:nvSpPr>
          <p:cNvPr id="12" name="Rounded Rectangle 11"/>
          <p:cNvSpPr/>
          <p:nvPr/>
        </p:nvSpPr>
        <p:spPr>
          <a:xfrm>
            <a:off x="1177280" y="1457325"/>
            <a:ext cx="6779096" cy="1755651"/>
          </a:xfrm>
          <a:prstGeom prst="roundRect">
            <a:avLst/>
          </a:prstGeom>
          <a:noFill/>
          <a:ln w="57150">
            <a:solidFill>
              <a:srgbClr val="92D05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defTabSz="457200"/>
            <a:r>
              <a:rPr lang="en-GB" sz="2000" i="1" dirty="0" smtClean="0">
                <a:ln w="3175">
                  <a:noFill/>
                </a:ln>
                <a:solidFill>
                  <a:srgbClr val="696D6F"/>
                </a:solidFill>
              </a:rPr>
              <a:t>Closing the Performance Gap – the 2020 Ambition:</a:t>
            </a:r>
          </a:p>
          <a:p>
            <a:pPr algn="ctr" defTabSz="457200"/>
            <a:endParaRPr lang="en-GB" sz="2000" i="1" dirty="0" smtClean="0">
              <a:ln w="3175">
                <a:noFill/>
              </a:ln>
              <a:solidFill>
                <a:srgbClr val="696D6F"/>
              </a:solidFill>
            </a:endParaRPr>
          </a:p>
          <a:p>
            <a:pPr algn="ctr" defTabSz="457200"/>
            <a:r>
              <a:rPr lang="en-GB" i="1" dirty="0" smtClean="0">
                <a:ln w="3175">
                  <a:noFill/>
                </a:ln>
                <a:solidFill>
                  <a:srgbClr val="696D6F"/>
                </a:solidFill>
              </a:rPr>
              <a:t>“From 2020, be able to demonstrate that at least 90% of all new homes meet or perform better than the designed energy / carbon performance”</a:t>
            </a:r>
            <a:endParaRPr lang="en-GB" i="1" dirty="0">
              <a:ln w="3175">
                <a:noFill/>
              </a:ln>
              <a:solidFill>
                <a:srgbClr val="696D6F"/>
              </a:solidFill>
            </a:endParaRPr>
          </a:p>
        </p:txBody>
      </p:sp>
      <p:sp>
        <p:nvSpPr>
          <p:cNvPr id="13" name="Rounded Rectangle 12"/>
          <p:cNvSpPr/>
          <p:nvPr/>
        </p:nvSpPr>
        <p:spPr>
          <a:xfrm>
            <a:off x="385192" y="3883322"/>
            <a:ext cx="3816424" cy="1273870"/>
          </a:xfrm>
          <a:prstGeom prst="roundRect">
            <a:avLst/>
          </a:prstGeom>
          <a:noFill/>
          <a:ln w="38100">
            <a:solidFill>
              <a:srgbClr val="92D050"/>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defTabSz="457200"/>
            <a:r>
              <a:rPr lang="en-GB" sz="2000" b="1" dirty="0" smtClean="0">
                <a:solidFill>
                  <a:srgbClr val="696D6F"/>
                </a:solidFill>
              </a:rPr>
              <a:t>1. </a:t>
            </a:r>
            <a:r>
              <a:rPr lang="en-GB" sz="2000" dirty="0" smtClean="0">
                <a:solidFill>
                  <a:srgbClr val="696D6F"/>
                </a:solidFill>
              </a:rPr>
              <a:t>Map out the journey to achieve this target:</a:t>
            </a:r>
          </a:p>
          <a:p>
            <a:pPr algn="ctr" defTabSz="457200"/>
            <a:r>
              <a:rPr lang="en-GB" sz="2000" b="1" dirty="0" smtClean="0">
                <a:solidFill>
                  <a:srgbClr val="696D6F"/>
                </a:solidFill>
              </a:rPr>
              <a:t>2013	      2016	         2020</a:t>
            </a:r>
            <a:endParaRPr lang="en-GB" sz="2000" b="1" dirty="0">
              <a:solidFill>
                <a:srgbClr val="696D6F"/>
              </a:solidFill>
            </a:endParaRPr>
          </a:p>
        </p:txBody>
      </p:sp>
      <p:sp>
        <p:nvSpPr>
          <p:cNvPr id="14" name="Rounded Rectangle 13"/>
          <p:cNvSpPr/>
          <p:nvPr/>
        </p:nvSpPr>
        <p:spPr>
          <a:xfrm>
            <a:off x="4572000" y="3883322"/>
            <a:ext cx="4186808" cy="1561902"/>
          </a:xfrm>
          <a:prstGeom prst="roundRect">
            <a:avLst/>
          </a:prstGeom>
          <a:noFill/>
          <a:ln w="38100">
            <a:solidFill>
              <a:srgbClr val="92D050"/>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defTabSz="457200">
              <a:defRPr/>
            </a:pPr>
            <a:r>
              <a:rPr lang="en-GB" sz="2000" b="1" dirty="0" smtClean="0">
                <a:solidFill>
                  <a:srgbClr val="696D6F"/>
                </a:solidFill>
                <a:ea typeface="ＭＳ Ｐゴシック" pitchFamily="34" charset="-128"/>
              </a:rPr>
              <a:t>2. </a:t>
            </a:r>
            <a:r>
              <a:rPr lang="en-GB" sz="2000" dirty="0" smtClean="0">
                <a:solidFill>
                  <a:srgbClr val="696D6F"/>
                </a:solidFill>
                <a:ea typeface="ＭＳ Ｐゴシック" pitchFamily="34" charset="-128"/>
              </a:rPr>
              <a:t>Develop a mechanism to demonstrate achievement:</a:t>
            </a:r>
          </a:p>
          <a:p>
            <a:pPr defTabSz="457200">
              <a:buFont typeface="Arial" pitchFamily="34" charset="0"/>
              <a:buChar char="•"/>
              <a:defRPr/>
            </a:pPr>
            <a:r>
              <a:rPr lang="en-GB" i="1" dirty="0" smtClean="0">
                <a:solidFill>
                  <a:srgbClr val="696D6F"/>
                </a:solidFill>
                <a:ea typeface="ＭＳ Ｐゴシック" pitchFamily="34" charset="-128"/>
              </a:rPr>
              <a:t> Assuring performance</a:t>
            </a:r>
          </a:p>
          <a:p>
            <a:pPr defTabSz="457200">
              <a:buFont typeface="Arial" pitchFamily="34" charset="0"/>
              <a:buChar char="•"/>
              <a:defRPr/>
            </a:pPr>
            <a:r>
              <a:rPr lang="en-GB" i="1" dirty="0" smtClean="0">
                <a:solidFill>
                  <a:srgbClr val="696D6F"/>
                </a:solidFill>
                <a:ea typeface="ＭＳ Ｐゴシック" pitchFamily="34" charset="-128"/>
              </a:rPr>
              <a:t> Motivating improvement through feedback loop</a:t>
            </a:r>
            <a:endParaRPr lang="en-GB" i="1" dirty="0">
              <a:solidFill>
                <a:srgbClr val="696D6F"/>
              </a:solidFill>
              <a:ea typeface="ＭＳ Ｐゴシック" pitchFamily="34" charset="-128"/>
            </a:endParaRPr>
          </a:p>
        </p:txBody>
      </p:sp>
      <p:cxnSp>
        <p:nvCxnSpPr>
          <p:cNvPr id="10" name="Straight Arrow Connector 9"/>
          <p:cNvCxnSpPr/>
          <p:nvPr/>
        </p:nvCxnSpPr>
        <p:spPr>
          <a:xfrm flipH="1">
            <a:off x="3491880" y="3284984"/>
            <a:ext cx="426876" cy="504056"/>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5286908" y="3284984"/>
            <a:ext cx="509228" cy="504056"/>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4" grpId="0" animBg="1"/>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Interim Progress Report</a:t>
            </a:r>
            <a:endParaRPr lang="en-GB" dirty="0"/>
          </a:p>
        </p:txBody>
      </p:sp>
      <p:pic>
        <p:nvPicPr>
          <p:cNvPr id="4" name="Picture 3" descr="Interim report_Full report.jpg"/>
          <p:cNvPicPr>
            <a:picLocks noChangeAspect="1"/>
          </p:cNvPicPr>
          <p:nvPr/>
        </p:nvPicPr>
        <p:blipFill>
          <a:blip r:embed="rId3" cstate="print"/>
          <a:stretch>
            <a:fillRect/>
          </a:stretch>
        </p:blipFill>
        <p:spPr>
          <a:xfrm>
            <a:off x="763835" y="1916832"/>
            <a:ext cx="2440013" cy="3456384"/>
          </a:xfrm>
          <a:prstGeom prst="rect">
            <a:avLst/>
          </a:prstGeom>
          <a:effectLst>
            <a:outerShdw blurRad="50800" dist="38100" dir="2700000" algn="tl" rotWithShape="0">
              <a:prstClr val="black">
                <a:alpha val="40000"/>
              </a:prstClr>
            </a:outerShdw>
          </a:effectLst>
        </p:spPr>
      </p:pic>
      <p:sp>
        <p:nvSpPr>
          <p:cNvPr id="6" name="Rectangle 5"/>
          <p:cNvSpPr/>
          <p:nvPr/>
        </p:nvSpPr>
        <p:spPr>
          <a:xfrm>
            <a:off x="683568" y="1372706"/>
            <a:ext cx="7056783" cy="400110"/>
          </a:xfrm>
          <a:prstGeom prst="rect">
            <a:avLst/>
          </a:prstGeom>
        </p:spPr>
        <p:txBody>
          <a:bodyPr wrap="square">
            <a:spAutoFit/>
          </a:bodyPr>
          <a:lstStyle/>
          <a:p>
            <a:pPr defTabSz="457200"/>
            <a:r>
              <a:rPr lang="en-GB" sz="2000" i="1" dirty="0" smtClean="0">
                <a:solidFill>
                  <a:srgbClr val="696D6F"/>
                </a:solidFill>
                <a:latin typeface="Arial" charset="0"/>
                <a:ea typeface="ＭＳ Ｐゴシック" pitchFamily="34" charset="-128"/>
              </a:rPr>
              <a:t>What might be happening to create the Performance Gap?</a:t>
            </a:r>
            <a:endParaRPr lang="en-GB" sz="2000" i="1" dirty="0">
              <a:solidFill>
                <a:srgbClr val="696D6F"/>
              </a:solidFill>
              <a:latin typeface="Arial" charset="0"/>
              <a:ea typeface="ＭＳ Ｐゴシック" pitchFamily="34" charset="-128"/>
            </a:endParaRPr>
          </a:p>
        </p:txBody>
      </p:sp>
      <p:sp>
        <p:nvSpPr>
          <p:cNvPr id="8" name="Rounded Rectangle 7"/>
          <p:cNvSpPr/>
          <p:nvPr/>
        </p:nvSpPr>
        <p:spPr>
          <a:xfrm>
            <a:off x="3752292" y="2528029"/>
            <a:ext cx="2088232" cy="8289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57200"/>
            <a:r>
              <a:rPr lang="en-GB" dirty="0" smtClean="0">
                <a:solidFill>
                  <a:srgbClr val="696D6F"/>
                </a:solidFill>
              </a:rPr>
              <a:t>Acquisition, concept design &amp; planning</a:t>
            </a:r>
            <a:endParaRPr lang="en-GB" dirty="0">
              <a:solidFill>
                <a:srgbClr val="696D6F"/>
              </a:solidFill>
            </a:endParaRPr>
          </a:p>
        </p:txBody>
      </p:sp>
      <p:sp>
        <p:nvSpPr>
          <p:cNvPr id="9" name="Rounded Rectangle 8"/>
          <p:cNvSpPr/>
          <p:nvPr/>
        </p:nvSpPr>
        <p:spPr>
          <a:xfrm>
            <a:off x="6136940" y="2528029"/>
            <a:ext cx="2088232" cy="8289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57200"/>
            <a:r>
              <a:rPr lang="en-GB" dirty="0" smtClean="0">
                <a:solidFill>
                  <a:srgbClr val="696D6F"/>
                </a:solidFill>
              </a:rPr>
              <a:t>Detailed design</a:t>
            </a:r>
            <a:endParaRPr lang="en-GB" dirty="0">
              <a:solidFill>
                <a:srgbClr val="696D6F"/>
              </a:solidFill>
            </a:endParaRPr>
          </a:p>
        </p:txBody>
      </p:sp>
      <p:sp>
        <p:nvSpPr>
          <p:cNvPr id="10" name="Rounded Rectangle 9"/>
          <p:cNvSpPr/>
          <p:nvPr/>
        </p:nvSpPr>
        <p:spPr>
          <a:xfrm>
            <a:off x="3771528" y="3571274"/>
            <a:ext cx="2088232" cy="8289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57200"/>
            <a:r>
              <a:rPr lang="en-GB" dirty="0" smtClean="0">
                <a:solidFill>
                  <a:srgbClr val="696D6F"/>
                </a:solidFill>
              </a:rPr>
              <a:t>Procurement</a:t>
            </a:r>
            <a:endParaRPr lang="en-GB" dirty="0">
              <a:solidFill>
                <a:srgbClr val="696D6F"/>
              </a:solidFill>
            </a:endParaRPr>
          </a:p>
        </p:txBody>
      </p:sp>
      <p:sp>
        <p:nvSpPr>
          <p:cNvPr id="11" name="Rounded Rectangle 10"/>
          <p:cNvSpPr/>
          <p:nvPr/>
        </p:nvSpPr>
        <p:spPr>
          <a:xfrm>
            <a:off x="6136940" y="3571274"/>
            <a:ext cx="2088232" cy="8289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57200"/>
            <a:r>
              <a:rPr lang="en-GB" dirty="0" smtClean="0">
                <a:solidFill>
                  <a:srgbClr val="696D6F"/>
                </a:solidFill>
              </a:rPr>
              <a:t>Construction &amp; commissioning</a:t>
            </a:r>
            <a:endParaRPr lang="en-GB" dirty="0">
              <a:solidFill>
                <a:srgbClr val="696D6F"/>
              </a:solidFill>
            </a:endParaRPr>
          </a:p>
        </p:txBody>
      </p:sp>
      <p:sp>
        <p:nvSpPr>
          <p:cNvPr id="12" name="Rounded Rectangle 11"/>
          <p:cNvSpPr/>
          <p:nvPr/>
        </p:nvSpPr>
        <p:spPr>
          <a:xfrm>
            <a:off x="3771528" y="4632229"/>
            <a:ext cx="2088232" cy="8289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57200"/>
            <a:r>
              <a:rPr lang="en-GB" dirty="0" smtClean="0">
                <a:solidFill>
                  <a:srgbClr val="696D6F"/>
                </a:solidFill>
              </a:rPr>
              <a:t>Verification</a:t>
            </a:r>
            <a:endParaRPr lang="en-GB" dirty="0">
              <a:solidFill>
                <a:srgbClr val="696D6F"/>
              </a:solidFill>
            </a:endParaRPr>
          </a:p>
        </p:txBody>
      </p:sp>
      <p:sp>
        <p:nvSpPr>
          <p:cNvPr id="13" name="Rounded Rectangle 12"/>
          <p:cNvSpPr/>
          <p:nvPr/>
        </p:nvSpPr>
        <p:spPr>
          <a:xfrm>
            <a:off x="6136940" y="4632229"/>
            <a:ext cx="2088232" cy="8289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57200"/>
            <a:r>
              <a:rPr lang="en-GB" dirty="0" smtClean="0">
                <a:solidFill>
                  <a:srgbClr val="696D6F"/>
                </a:solidFill>
              </a:rPr>
              <a:t>Testing</a:t>
            </a:r>
            <a:endParaRPr lang="en-GB" dirty="0">
              <a:solidFill>
                <a:srgbClr val="696D6F"/>
              </a:solidFill>
            </a:endParaRPr>
          </a:p>
        </p:txBody>
      </p:sp>
      <p:sp>
        <p:nvSpPr>
          <p:cNvPr id="14" name="Rounded Rectangle 13"/>
          <p:cNvSpPr/>
          <p:nvPr/>
        </p:nvSpPr>
        <p:spPr>
          <a:xfrm>
            <a:off x="3771528" y="5696381"/>
            <a:ext cx="2088232" cy="8289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57200"/>
            <a:r>
              <a:rPr lang="en-GB" dirty="0" smtClean="0">
                <a:solidFill>
                  <a:srgbClr val="696D6F"/>
                </a:solidFill>
              </a:rPr>
              <a:t>Energy modelling tools &amp; conventions</a:t>
            </a:r>
            <a:endParaRPr lang="en-GB" dirty="0">
              <a:solidFill>
                <a:srgbClr val="696D6F"/>
              </a:solidFill>
            </a:endParaRPr>
          </a:p>
        </p:txBody>
      </p:sp>
      <p:sp>
        <p:nvSpPr>
          <p:cNvPr id="15" name="Rounded Rectangle 14"/>
          <p:cNvSpPr/>
          <p:nvPr/>
        </p:nvSpPr>
        <p:spPr>
          <a:xfrm>
            <a:off x="6156176" y="5696381"/>
            <a:ext cx="2088232" cy="8289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57200"/>
            <a:r>
              <a:rPr lang="en-GB" dirty="0" smtClean="0">
                <a:solidFill>
                  <a:srgbClr val="696D6F"/>
                </a:solidFill>
              </a:rPr>
              <a:t>Overarching</a:t>
            </a:r>
            <a:endParaRPr lang="en-GB" dirty="0">
              <a:solidFill>
                <a:srgbClr val="696D6F"/>
              </a:solidFill>
            </a:endParaRPr>
          </a:p>
        </p:txBody>
      </p:sp>
      <p:sp>
        <p:nvSpPr>
          <p:cNvPr id="16" name="Rounded Rectangle 15"/>
          <p:cNvSpPr/>
          <p:nvPr/>
        </p:nvSpPr>
        <p:spPr>
          <a:xfrm>
            <a:off x="3752292" y="1916832"/>
            <a:ext cx="4492116" cy="41448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57200"/>
            <a:r>
              <a:rPr lang="en-GB" b="1" dirty="0" smtClean="0">
                <a:solidFill>
                  <a:srgbClr val="696D6F"/>
                </a:solidFill>
              </a:rPr>
              <a:t>60 potential issues identified:</a:t>
            </a:r>
            <a:endParaRPr lang="en-GB" b="1" dirty="0">
              <a:solidFill>
                <a:srgbClr val="696D6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Evidence Review Report</a:t>
            </a:r>
            <a:endParaRPr lang="en-GB" dirty="0"/>
          </a:p>
        </p:txBody>
      </p:sp>
      <p:sp>
        <p:nvSpPr>
          <p:cNvPr id="6" name="Rectangle 5"/>
          <p:cNvSpPr/>
          <p:nvPr/>
        </p:nvSpPr>
        <p:spPr>
          <a:xfrm>
            <a:off x="683568" y="1372706"/>
            <a:ext cx="7056783" cy="400110"/>
          </a:xfrm>
          <a:prstGeom prst="rect">
            <a:avLst/>
          </a:prstGeom>
        </p:spPr>
        <p:txBody>
          <a:bodyPr wrap="square">
            <a:spAutoFit/>
          </a:bodyPr>
          <a:lstStyle/>
          <a:p>
            <a:pPr defTabSz="457200"/>
            <a:r>
              <a:rPr lang="en-GB" sz="2000" i="1" dirty="0" smtClean="0">
                <a:solidFill>
                  <a:srgbClr val="696D6F"/>
                </a:solidFill>
                <a:latin typeface="Arial" charset="0"/>
                <a:ea typeface="ＭＳ Ｐゴシック" pitchFamily="34" charset="-128"/>
              </a:rPr>
              <a:t>Which issues should we focus on?</a:t>
            </a:r>
            <a:endParaRPr lang="en-GB" sz="2000" i="1" dirty="0">
              <a:solidFill>
                <a:srgbClr val="696D6F"/>
              </a:solidFill>
              <a:latin typeface="Arial" charset="0"/>
              <a:ea typeface="ＭＳ Ｐゴシック" pitchFamily="34" charset="-128"/>
            </a:endParaRPr>
          </a:p>
        </p:txBody>
      </p:sp>
      <p:pic>
        <p:nvPicPr>
          <p:cNvPr id="18" name="Picture 17" descr="Front cover_Evidence Report.JPG"/>
          <p:cNvPicPr>
            <a:picLocks noChangeAspect="1"/>
          </p:cNvPicPr>
          <p:nvPr/>
        </p:nvPicPr>
        <p:blipFill>
          <a:blip r:embed="rId3" cstate="print"/>
          <a:stretch>
            <a:fillRect/>
          </a:stretch>
        </p:blipFill>
        <p:spPr>
          <a:xfrm>
            <a:off x="763835" y="1915293"/>
            <a:ext cx="2448272" cy="3457923"/>
          </a:xfrm>
          <a:prstGeom prst="rect">
            <a:avLst/>
          </a:prstGeom>
          <a:effectLst>
            <a:outerShdw blurRad="50800" dist="38100" dir="2700000" algn="tl" rotWithShape="0">
              <a:prstClr val="black">
                <a:alpha val="40000"/>
              </a:prstClr>
            </a:outerShdw>
          </a:effectLst>
        </p:spPr>
      </p:pic>
      <p:pic>
        <p:nvPicPr>
          <p:cNvPr id="19" name="Picture 3"/>
          <p:cNvPicPr>
            <a:picLocks noChangeAspect="1" noChangeArrowheads="1"/>
          </p:cNvPicPr>
          <p:nvPr/>
        </p:nvPicPr>
        <p:blipFill>
          <a:blip r:embed="rId4" cstate="print"/>
          <a:srcRect/>
          <a:stretch>
            <a:fillRect/>
          </a:stretch>
        </p:blipFill>
        <p:spPr bwMode="auto">
          <a:xfrm>
            <a:off x="5292080" y="3284983"/>
            <a:ext cx="3851920" cy="3569521"/>
          </a:xfrm>
          <a:prstGeom prst="rect">
            <a:avLst/>
          </a:prstGeom>
          <a:noFill/>
          <a:ln w="9525">
            <a:noFill/>
            <a:miter lim="800000"/>
            <a:headEnd/>
            <a:tailEnd/>
          </a:ln>
        </p:spPr>
      </p:pic>
      <p:sp>
        <p:nvSpPr>
          <p:cNvPr id="20" name="TextBox 19"/>
          <p:cNvSpPr txBox="1">
            <a:spLocks noChangeArrowheads="1"/>
          </p:cNvSpPr>
          <p:nvPr/>
        </p:nvSpPr>
        <p:spPr bwMode="auto">
          <a:xfrm>
            <a:off x="3779912" y="2138080"/>
            <a:ext cx="4719637" cy="1815882"/>
          </a:xfrm>
          <a:prstGeom prst="rect">
            <a:avLst/>
          </a:prstGeom>
          <a:noFill/>
          <a:ln w="9525">
            <a:noFill/>
            <a:miter lim="800000"/>
            <a:headEnd/>
            <a:tailEnd/>
          </a:ln>
        </p:spPr>
        <p:txBody>
          <a:bodyPr>
            <a:spAutoFit/>
          </a:bodyPr>
          <a:lstStyle/>
          <a:p>
            <a:pPr defTabSz="457200"/>
            <a:r>
              <a:rPr lang="en-GB" sz="2200" dirty="0" smtClean="0">
                <a:solidFill>
                  <a:srgbClr val="696D6F"/>
                </a:solidFill>
                <a:latin typeface="Arial" charset="0"/>
                <a:ea typeface="ＭＳ Ｐゴシック" pitchFamily="34" charset="-128"/>
              </a:rPr>
              <a:t>- </a:t>
            </a:r>
            <a:r>
              <a:rPr lang="en-GB" sz="2200" dirty="0">
                <a:solidFill>
                  <a:srgbClr val="696D6F"/>
                </a:solidFill>
                <a:latin typeface="Arial" charset="0"/>
                <a:ea typeface="ＭＳ Ｐゴシック" pitchFamily="34" charset="-128"/>
              </a:rPr>
              <a:t>Literature Review</a:t>
            </a:r>
          </a:p>
          <a:p>
            <a:pPr defTabSz="457200">
              <a:buFontTx/>
              <a:buChar char="-"/>
            </a:pPr>
            <a:r>
              <a:rPr lang="en-GB" sz="2200" dirty="0" smtClean="0">
                <a:solidFill>
                  <a:srgbClr val="696D6F"/>
                </a:solidFill>
                <a:latin typeface="Arial" charset="0"/>
                <a:ea typeface="ＭＳ Ｐゴシック" pitchFamily="34" charset="-128"/>
              </a:rPr>
              <a:t> </a:t>
            </a:r>
            <a:r>
              <a:rPr lang="en-GB" sz="2200" dirty="0" err="1" smtClean="0">
                <a:solidFill>
                  <a:srgbClr val="696D6F"/>
                </a:solidFill>
                <a:latin typeface="Arial" charset="0"/>
                <a:ea typeface="ＭＳ Ｐゴシック" pitchFamily="34" charset="-128"/>
              </a:rPr>
              <a:t>Housebuilder</a:t>
            </a:r>
            <a:r>
              <a:rPr lang="en-GB" sz="2200" dirty="0" smtClean="0">
                <a:solidFill>
                  <a:srgbClr val="696D6F"/>
                </a:solidFill>
                <a:latin typeface="Arial" charset="0"/>
                <a:ea typeface="ＭＳ Ｐゴシック" pitchFamily="34" charset="-128"/>
              </a:rPr>
              <a:t> </a:t>
            </a:r>
            <a:r>
              <a:rPr lang="en-GB" sz="2200" dirty="0">
                <a:solidFill>
                  <a:srgbClr val="696D6F"/>
                </a:solidFill>
                <a:latin typeface="Arial" charset="0"/>
                <a:ea typeface="ＭＳ Ｐゴシック" pitchFamily="34" charset="-128"/>
              </a:rPr>
              <a:t>Process Review</a:t>
            </a:r>
          </a:p>
          <a:p>
            <a:pPr defTabSz="457200"/>
            <a:r>
              <a:rPr lang="en-GB" sz="2200" dirty="0" smtClean="0">
                <a:solidFill>
                  <a:srgbClr val="696D6F"/>
                </a:solidFill>
                <a:latin typeface="Arial" charset="0"/>
                <a:ea typeface="ＭＳ Ｐゴシック" pitchFamily="34" charset="-128"/>
              </a:rPr>
              <a:t>- </a:t>
            </a:r>
            <a:r>
              <a:rPr lang="en-GB" sz="2200" dirty="0">
                <a:solidFill>
                  <a:srgbClr val="696D6F"/>
                </a:solidFill>
                <a:latin typeface="Arial" charset="0"/>
                <a:ea typeface="ＭＳ Ｐゴシック" pitchFamily="34" charset="-128"/>
              </a:rPr>
              <a:t>Questionnaires</a:t>
            </a:r>
          </a:p>
          <a:p>
            <a:pPr defTabSz="457200"/>
            <a:r>
              <a:rPr lang="en-GB" sz="2200" dirty="0" smtClean="0">
                <a:solidFill>
                  <a:srgbClr val="696D6F"/>
                </a:solidFill>
                <a:latin typeface="Arial" charset="0"/>
                <a:ea typeface="ＭＳ Ｐゴシック" pitchFamily="34" charset="-128"/>
              </a:rPr>
              <a:t>- </a:t>
            </a:r>
            <a:r>
              <a:rPr lang="en-GB" sz="2200" dirty="0">
                <a:solidFill>
                  <a:srgbClr val="696D6F"/>
                </a:solidFill>
                <a:latin typeface="Arial" charset="0"/>
                <a:ea typeface="ＭＳ Ｐゴシック" pitchFamily="34" charset="-128"/>
              </a:rPr>
              <a:t>SAP sensitivity analysis</a:t>
            </a:r>
          </a:p>
          <a:p>
            <a:pPr defTabSz="457200"/>
            <a:endParaRPr lang="en-GB" sz="2400" dirty="0">
              <a:solidFill>
                <a:srgbClr val="696D6F"/>
              </a:solidFill>
              <a:latin typeface="Arial" charset="0"/>
              <a:ea typeface="ＭＳ Ｐゴシック" pitchFamily="34" charset="-128"/>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Evidence Review Report </a:t>
            </a:r>
            <a:r>
              <a:rPr lang="en-GB" sz="2800" i="1" dirty="0" smtClean="0"/>
              <a:t>– prioritising issues</a:t>
            </a:r>
            <a:endParaRPr lang="en-GB" i="1" dirty="0"/>
          </a:p>
        </p:txBody>
      </p:sp>
      <p:pic>
        <p:nvPicPr>
          <p:cNvPr id="18" name="Picture 17" descr="Front cover_Evidence Report.JPG"/>
          <p:cNvPicPr>
            <a:picLocks noChangeAspect="1"/>
          </p:cNvPicPr>
          <p:nvPr/>
        </p:nvPicPr>
        <p:blipFill>
          <a:blip r:embed="rId3" cstate="print"/>
          <a:stretch>
            <a:fillRect/>
          </a:stretch>
        </p:blipFill>
        <p:spPr>
          <a:xfrm>
            <a:off x="763835" y="1915293"/>
            <a:ext cx="2448272" cy="3457923"/>
          </a:xfrm>
          <a:prstGeom prst="rect">
            <a:avLst/>
          </a:prstGeom>
          <a:effectLst>
            <a:outerShdw blurRad="50800" dist="38100" dir="2700000" algn="tl" rotWithShape="0">
              <a:prstClr val="black">
                <a:alpha val="40000"/>
              </a:prstClr>
            </a:outerShdw>
          </a:effectLst>
        </p:spPr>
      </p:pic>
      <p:pic>
        <p:nvPicPr>
          <p:cNvPr id="7" name="Picture 2"/>
          <p:cNvPicPr>
            <a:picLocks noChangeAspect="1" noChangeArrowheads="1"/>
          </p:cNvPicPr>
          <p:nvPr/>
        </p:nvPicPr>
        <p:blipFill>
          <a:blip r:embed="rId4" cstate="print"/>
          <a:srcRect/>
          <a:stretch>
            <a:fillRect/>
          </a:stretch>
        </p:blipFill>
        <p:spPr bwMode="auto">
          <a:xfrm>
            <a:off x="3763413" y="1412776"/>
            <a:ext cx="4264971" cy="417646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4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defTabSz="457200"/>
            <a:endParaRPr lang="en-GB">
              <a:solidFill>
                <a:srgbClr val="696D6F"/>
              </a:solidFill>
              <a:latin typeface="Arial" charset="0"/>
              <a:ea typeface="ＭＳ Ｐゴシック" pitchFamily="34" charset="-128"/>
            </a:endParaRPr>
          </a:p>
        </p:txBody>
      </p:sp>
      <p:pic>
        <p:nvPicPr>
          <p:cNvPr id="19459" name="Picture 2" descr="C:\Users\David O'Rorke\Dropbox (Zero Carbon Hub)\DvAB Evidence Report\Report Content\Illustrations and Images\140319 Priority For Action Flow Diagram.png"/>
          <p:cNvPicPr>
            <a:picLocks noChangeAspect="1" noChangeArrowheads="1"/>
          </p:cNvPicPr>
          <p:nvPr/>
        </p:nvPicPr>
        <p:blipFill>
          <a:blip r:embed="rId3" cstate="print"/>
          <a:srcRect t="5467" b="22688"/>
          <a:stretch>
            <a:fillRect/>
          </a:stretch>
        </p:blipFill>
        <p:spPr bwMode="auto">
          <a:xfrm>
            <a:off x="2700337" y="289322"/>
            <a:ext cx="6480175" cy="6596062"/>
          </a:xfrm>
          <a:prstGeom prst="rect">
            <a:avLst/>
          </a:prstGeom>
          <a:noFill/>
          <a:ln w="9525">
            <a:noFill/>
            <a:miter lim="800000"/>
            <a:headEnd/>
            <a:tailEnd/>
          </a:ln>
        </p:spPr>
      </p:pic>
      <p:sp>
        <p:nvSpPr>
          <p:cNvPr id="5" name="Rounded Rectangle 4"/>
          <p:cNvSpPr/>
          <p:nvPr/>
        </p:nvSpPr>
        <p:spPr>
          <a:xfrm>
            <a:off x="5220618" y="5805264"/>
            <a:ext cx="1223590" cy="1008112"/>
          </a:xfrm>
          <a:prstGeom prst="roundRect">
            <a:avLst/>
          </a:prstGeom>
          <a:noFill/>
          <a:ln w="38100">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prstClr val="white"/>
              </a:solidFill>
            </a:endParaRPr>
          </a:p>
        </p:txBody>
      </p:sp>
      <p:sp>
        <p:nvSpPr>
          <p:cNvPr id="6" name="Rounded Rectangle 5"/>
          <p:cNvSpPr/>
          <p:nvPr/>
        </p:nvSpPr>
        <p:spPr>
          <a:xfrm>
            <a:off x="6516142" y="1730772"/>
            <a:ext cx="792162" cy="1223962"/>
          </a:xfrm>
          <a:prstGeom prst="roundRect">
            <a:avLst/>
          </a:prstGeom>
          <a:noFill/>
          <a:ln w="38100">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prstClr val="white"/>
              </a:solidFill>
            </a:endParaRPr>
          </a:p>
        </p:txBody>
      </p:sp>
      <p:sp>
        <p:nvSpPr>
          <p:cNvPr id="7" name="Rounded Rectangle 6"/>
          <p:cNvSpPr/>
          <p:nvPr/>
        </p:nvSpPr>
        <p:spPr>
          <a:xfrm>
            <a:off x="7812360" y="5805264"/>
            <a:ext cx="1152128" cy="1008112"/>
          </a:xfrm>
          <a:prstGeom prst="roundRect">
            <a:avLst/>
          </a:prstGeom>
          <a:noFill/>
          <a:ln w="38100">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prstClr val="white"/>
              </a:solidFill>
            </a:endParaRPr>
          </a:p>
        </p:txBody>
      </p:sp>
      <p:pic>
        <p:nvPicPr>
          <p:cNvPr id="9" name="Picture 8" descr="Quadrants_Priority for Action.png"/>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179512" y="1031404"/>
            <a:ext cx="2376314" cy="2397596"/>
          </a:xfrm>
          <a:prstGeom prst="rect">
            <a:avLst/>
          </a:prstGeom>
        </p:spPr>
      </p:pic>
      <p:sp>
        <p:nvSpPr>
          <p:cNvPr id="10" name="Title 1"/>
          <p:cNvSpPr>
            <a:spLocks noGrp="1"/>
          </p:cNvSpPr>
          <p:nvPr>
            <p:ph type="title"/>
          </p:nvPr>
        </p:nvSpPr>
        <p:spPr>
          <a:xfrm>
            <a:off x="395536" y="404242"/>
            <a:ext cx="2098626" cy="792510"/>
          </a:xfrm>
        </p:spPr>
        <p:txBody>
          <a:bodyPr/>
          <a:lstStyle/>
          <a:p>
            <a:r>
              <a:rPr lang="en-GB" dirty="0" smtClean="0"/>
              <a:t>Examples</a:t>
            </a:r>
            <a:endParaRPr lang="en-GB" i="1" dirty="0"/>
          </a:p>
        </p:txBody>
      </p:sp>
      <p:pic>
        <p:nvPicPr>
          <p:cNvPr id="11" name="Picture 2" descr="C:\Users\David O'Rorke\Dropbox (Zero Carbon Hub)\DvAB Evidence Report\Report Content\Illustrations and Images\140319 Priority For Research Flow Diagram.png"/>
          <p:cNvPicPr>
            <a:picLocks noChangeAspect="1" noChangeArrowheads="1"/>
          </p:cNvPicPr>
          <p:nvPr/>
        </p:nvPicPr>
        <p:blipFill>
          <a:blip r:embed="rId5" cstate="print"/>
          <a:srcRect/>
          <a:stretch>
            <a:fillRect/>
          </a:stretch>
        </p:blipFill>
        <p:spPr bwMode="auto">
          <a:xfrm>
            <a:off x="251520" y="3501008"/>
            <a:ext cx="2376264" cy="1473159"/>
          </a:xfrm>
          <a:prstGeom prst="rect">
            <a:avLst/>
          </a:prstGeom>
          <a:noFill/>
          <a:ln w="9525">
            <a:noFill/>
            <a:miter lim="800000"/>
            <a:headEnd/>
            <a:tailEnd/>
          </a:ln>
        </p:spPr>
      </p:pic>
      <p:sp>
        <p:nvSpPr>
          <p:cNvPr id="12" name="Rounded Rectangle 11"/>
          <p:cNvSpPr/>
          <p:nvPr/>
        </p:nvSpPr>
        <p:spPr>
          <a:xfrm>
            <a:off x="5652046" y="1730772"/>
            <a:ext cx="792162" cy="1223962"/>
          </a:xfrm>
          <a:prstGeom prst="roundRect">
            <a:avLst/>
          </a:prstGeom>
          <a:noFill/>
          <a:ln w="38100">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prstClr val="white"/>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5"/>
          <p:cNvSpPr txBox="1">
            <a:spLocks/>
          </p:cNvSpPr>
          <p:nvPr/>
        </p:nvSpPr>
        <p:spPr>
          <a:xfrm>
            <a:off x="457200" y="1668463"/>
            <a:ext cx="8229600" cy="4352925"/>
          </a:xfrm>
          <a:prstGeom prst="rect">
            <a:avLst/>
          </a:prstGeom>
        </p:spPr>
        <p:txBody>
          <a:bodyPr/>
          <a:lstStyle/>
          <a:p>
            <a:pPr marL="444500" indent="-444500" defTabSz="457200" eaLnBrk="0" hangingPunct="0">
              <a:spcAft>
                <a:spcPts val="700"/>
              </a:spcAft>
              <a:buClr>
                <a:srgbClr val="8ABD24"/>
              </a:buClr>
              <a:buSzPct val="100000"/>
              <a:buFont typeface="Wingdings" pitchFamily="2" charset="2"/>
              <a:buChar char=""/>
              <a:defRPr/>
            </a:pPr>
            <a:endParaRPr lang="en-GB" sz="2400" dirty="0">
              <a:solidFill>
                <a:srgbClr val="696D6F"/>
              </a:solidFill>
              <a:latin typeface="Arial"/>
              <a:ea typeface="ＭＳ Ｐゴシック" pitchFamily="34" charset="-128"/>
            </a:endParaRPr>
          </a:p>
        </p:txBody>
      </p:sp>
      <p:sp>
        <p:nvSpPr>
          <p:cNvPr id="7" name="Content Placeholder 5"/>
          <p:cNvSpPr txBox="1">
            <a:spLocks/>
          </p:cNvSpPr>
          <p:nvPr/>
        </p:nvSpPr>
        <p:spPr>
          <a:xfrm>
            <a:off x="303213" y="1600200"/>
            <a:ext cx="4629150" cy="2260600"/>
          </a:xfrm>
          <a:prstGeom prst="rect">
            <a:avLst/>
          </a:prstGeom>
        </p:spPr>
        <p:txBody>
          <a:bodyPr>
            <a:normAutofit/>
          </a:bodyPr>
          <a:lstStyle/>
          <a:p>
            <a:pPr marL="444500" indent="-444500" defTabSz="457200" eaLnBrk="0" hangingPunct="0">
              <a:spcAft>
                <a:spcPts val="700"/>
              </a:spcAft>
              <a:buClr>
                <a:srgbClr val="8ABD24"/>
              </a:buClr>
              <a:buSzPct val="100000"/>
              <a:buFont typeface="Wingdings" pitchFamily="2" charset="2"/>
              <a:buChar char=""/>
              <a:defRPr/>
            </a:pPr>
            <a:r>
              <a:rPr lang="en-GB" sz="2400" dirty="0">
                <a:solidFill>
                  <a:srgbClr val="696D6F"/>
                </a:solidFill>
                <a:latin typeface="Arial"/>
                <a:ea typeface="ＭＳ Ｐゴシック" pitchFamily="34" charset="-128"/>
              </a:rPr>
              <a:t>Problems with:</a:t>
            </a:r>
          </a:p>
          <a:p>
            <a:pPr marL="901700" lvl="1" indent="-444500" defTabSz="457200" eaLnBrk="0" hangingPunct="0">
              <a:spcAft>
                <a:spcPts val="700"/>
              </a:spcAft>
              <a:buClr>
                <a:srgbClr val="8ABD24"/>
              </a:buClr>
              <a:buSzPct val="100000"/>
              <a:buFont typeface="Wingdings" pitchFamily="2" charset="2"/>
              <a:buChar char=""/>
              <a:defRPr/>
            </a:pPr>
            <a:r>
              <a:rPr lang="en-GB" sz="2000" dirty="0">
                <a:solidFill>
                  <a:srgbClr val="696D6F"/>
                </a:solidFill>
                <a:latin typeface="Arial" charset="0"/>
                <a:ea typeface="ＭＳ Ｐゴシック" pitchFamily="34" charset="-128"/>
              </a:rPr>
              <a:t>Accuracy of inputs</a:t>
            </a:r>
          </a:p>
          <a:p>
            <a:pPr marL="901700" lvl="1" indent="-444500" defTabSz="457200" eaLnBrk="0" hangingPunct="0">
              <a:spcAft>
                <a:spcPts val="700"/>
              </a:spcAft>
              <a:buClr>
                <a:srgbClr val="8ABD24"/>
              </a:buClr>
              <a:buSzPct val="100000"/>
              <a:buFont typeface="Wingdings" pitchFamily="2" charset="2"/>
              <a:buChar char=""/>
              <a:defRPr/>
            </a:pPr>
            <a:r>
              <a:rPr lang="en-GB" sz="2000" dirty="0">
                <a:solidFill>
                  <a:srgbClr val="696D6F"/>
                </a:solidFill>
                <a:latin typeface="Arial" charset="0"/>
                <a:ea typeface="ＭＳ Ｐゴシック" pitchFamily="34" charset="-128"/>
              </a:rPr>
              <a:t>Following conventions</a:t>
            </a:r>
          </a:p>
          <a:p>
            <a:pPr marL="901700" lvl="1" indent="-444500" defTabSz="457200" eaLnBrk="0" hangingPunct="0">
              <a:spcAft>
                <a:spcPts val="700"/>
              </a:spcAft>
              <a:buClr>
                <a:srgbClr val="8ABD24"/>
              </a:buClr>
              <a:buSzPct val="100000"/>
              <a:buFont typeface="Wingdings" pitchFamily="2" charset="2"/>
              <a:buChar char=""/>
              <a:defRPr/>
            </a:pPr>
            <a:r>
              <a:rPr lang="en-GB" sz="2000" dirty="0">
                <a:solidFill>
                  <a:srgbClr val="696D6F"/>
                </a:solidFill>
                <a:latin typeface="Arial" charset="0"/>
                <a:ea typeface="ＭＳ Ｐゴシック" pitchFamily="34" charset="-128"/>
              </a:rPr>
              <a:t>Validating assumptions</a:t>
            </a:r>
          </a:p>
          <a:p>
            <a:pPr marL="901700" lvl="1" indent="-444500" defTabSz="457200" eaLnBrk="0" hangingPunct="0">
              <a:spcAft>
                <a:spcPts val="700"/>
              </a:spcAft>
              <a:buClr>
                <a:srgbClr val="8ABD24"/>
              </a:buClr>
              <a:buSzPct val="100000"/>
              <a:buFont typeface="Wingdings" pitchFamily="2" charset="2"/>
              <a:buChar char=""/>
              <a:defRPr/>
            </a:pPr>
            <a:r>
              <a:rPr lang="en-GB" sz="2000" dirty="0">
                <a:solidFill>
                  <a:srgbClr val="696D6F"/>
                </a:solidFill>
                <a:latin typeface="Arial" charset="0"/>
                <a:ea typeface="ＭＳ Ｐゴシック" pitchFamily="34" charset="-128"/>
              </a:rPr>
              <a:t>Evidencing assessments</a:t>
            </a:r>
          </a:p>
        </p:txBody>
      </p:sp>
      <p:sp>
        <p:nvSpPr>
          <p:cNvPr id="6" name="Bent Arrow 5"/>
          <p:cNvSpPr/>
          <p:nvPr/>
        </p:nvSpPr>
        <p:spPr>
          <a:xfrm rot="10800000" flipH="1">
            <a:off x="2268538" y="3860800"/>
            <a:ext cx="1366837" cy="1368425"/>
          </a:xfrm>
          <a:prstGeom prst="bentArrow">
            <a:avLst>
              <a:gd name="adj1" fmla="val 25000"/>
              <a:gd name="adj2" fmla="val 22894"/>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696D6F"/>
              </a:solidFill>
            </a:endParaRPr>
          </a:p>
        </p:txBody>
      </p:sp>
      <p:sp>
        <p:nvSpPr>
          <p:cNvPr id="8" name="Content Placeholder 5"/>
          <p:cNvSpPr txBox="1">
            <a:spLocks/>
          </p:cNvSpPr>
          <p:nvPr/>
        </p:nvSpPr>
        <p:spPr>
          <a:xfrm>
            <a:off x="3398838" y="4452938"/>
            <a:ext cx="4629150" cy="992187"/>
          </a:xfrm>
          <a:prstGeom prst="rect">
            <a:avLst/>
          </a:prstGeom>
        </p:spPr>
        <p:txBody>
          <a:bodyPr>
            <a:normAutofit/>
          </a:bodyPr>
          <a:lstStyle/>
          <a:p>
            <a:pPr marL="444500" indent="-444500" defTabSz="457200" eaLnBrk="0" hangingPunct="0">
              <a:spcAft>
                <a:spcPts val="700"/>
              </a:spcAft>
              <a:buClr>
                <a:srgbClr val="8ABD24"/>
              </a:buClr>
              <a:buSzPct val="100000"/>
              <a:defRPr/>
            </a:pPr>
            <a:r>
              <a:rPr lang="en-GB" sz="2400" dirty="0">
                <a:solidFill>
                  <a:srgbClr val="696D6F"/>
                </a:solidFill>
                <a:latin typeface="Arial"/>
                <a:ea typeface="ＭＳ Ｐゴシック" pitchFamily="34" charset="-128"/>
              </a:rPr>
              <a:t>	</a:t>
            </a:r>
            <a:r>
              <a:rPr lang="en-GB" sz="2400" dirty="0" smtClean="0">
                <a:solidFill>
                  <a:srgbClr val="696D6F"/>
                </a:solidFill>
                <a:latin typeface="Arial"/>
                <a:ea typeface="ＭＳ Ｐゴシック" pitchFamily="34" charset="-128"/>
              </a:rPr>
              <a:t>Significant </a:t>
            </a:r>
            <a:r>
              <a:rPr lang="en-GB" sz="2400" dirty="0">
                <a:solidFill>
                  <a:srgbClr val="696D6F"/>
                </a:solidFill>
                <a:latin typeface="Arial"/>
                <a:ea typeface="ＭＳ Ｐゴシック" pitchFamily="34" charset="-128"/>
              </a:rPr>
              <a:t>impact where they are giving design advice</a:t>
            </a:r>
            <a:endParaRPr lang="en-GB" sz="2000" dirty="0">
              <a:solidFill>
                <a:srgbClr val="696D6F"/>
              </a:solidFill>
              <a:latin typeface="Arial" charset="0"/>
              <a:ea typeface="ＭＳ Ｐゴシック" pitchFamily="34" charset="-128"/>
            </a:endParaRPr>
          </a:p>
        </p:txBody>
      </p:sp>
      <p:sp>
        <p:nvSpPr>
          <p:cNvPr id="10" name="Title 7"/>
          <p:cNvSpPr txBox="1">
            <a:spLocks/>
          </p:cNvSpPr>
          <p:nvPr/>
        </p:nvSpPr>
        <p:spPr bwMode="auto">
          <a:xfrm>
            <a:off x="468313" y="476250"/>
            <a:ext cx="8229600" cy="1123950"/>
          </a:xfrm>
          <a:prstGeom prst="rect">
            <a:avLst/>
          </a:prstGeom>
          <a:noFill/>
          <a:ln w="9525">
            <a:noFill/>
            <a:miter lim="800000"/>
            <a:headEnd/>
            <a:tailEnd/>
          </a:ln>
        </p:spPr>
        <p:txBody>
          <a:bodyPr lIns="0" tIns="0" rIns="0" bIns="0" anchor="ctr"/>
          <a:lstStyle/>
          <a:p>
            <a:pPr defTabSz="457200" eaLnBrk="0" hangingPunct="0">
              <a:defRPr/>
            </a:pPr>
            <a:r>
              <a:rPr lang="en-GB" sz="2800" dirty="0" smtClean="0">
                <a:solidFill>
                  <a:srgbClr val="696D6F"/>
                </a:solidFill>
                <a:latin typeface="Arial"/>
                <a:ea typeface="ＭＳ Ｐゴシック" charset="0"/>
              </a:rPr>
              <a:t>Competency </a:t>
            </a:r>
            <a:r>
              <a:rPr lang="en-GB" sz="2800" dirty="0">
                <a:solidFill>
                  <a:srgbClr val="696D6F"/>
                </a:solidFill>
                <a:latin typeface="Arial"/>
                <a:ea typeface="ＭＳ Ｐゴシック" charset="0"/>
              </a:rPr>
              <a:t>of SAP Assessors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5"/>
          <p:cNvSpPr txBox="1">
            <a:spLocks/>
          </p:cNvSpPr>
          <p:nvPr/>
        </p:nvSpPr>
        <p:spPr>
          <a:xfrm>
            <a:off x="457200" y="1668463"/>
            <a:ext cx="8229600" cy="4352925"/>
          </a:xfrm>
          <a:prstGeom prst="rect">
            <a:avLst/>
          </a:prstGeom>
        </p:spPr>
        <p:txBody>
          <a:bodyPr/>
          <a:lstStyle/>
          <a:p>
            <a:pPr marL="444500" indent="-444500" defTabSz="457200" eaLnBrk="0" hangingPunct="0">
              <a:spcAft>
                <a:spcPts val="700"/>
              </a:spcAft>
              <a:buClr>
                <a:srgbClr val="8ABD24"/>
              </a:buClr>
              <a:buSzPct val="100000"/>
              <a:buFont typeface="Wingdings" pitchFamily="2" charset="2"/>
              <a:buChar char=""/>
              <a:defRPr/>
            </a:pPr>
            <a:endParaRPr lang="en-GB" sz="2400" dirty="0">
              <a:solidFill>
                <a:srgbClr val="696D6F"/>
              </a:solidFill>
              <a:latin typeface="Arial"/>
              <a:ea typeface="ＭＳ Ｐゴシック" pitchFamily="34" charset="-128"/>
            </a:endParaRPr>
          </a:p>
        </p:txBody>
      </p:sp>
      <p:sp>
        <p:nvSpPr>
          <p:cNvPr id="6" name="Content Placeholder 5"/>
          <p:cNvSpPr txBox="1">
            <a:spLocks/>
          </p:cNvSpPr>
          <p:nvPr/>
        </p:nvSpPr>
        <p:spPr>
          <a:xfrm>
            <a:off x="303213" y="620713"/>
            <a:ext cx="5492750" cy="576262"/>
          </a:xfrm>
          <a:prstGeom prst="rect">
            <a:avLst/>
          </a:prstGeom>
        </p:spPr>
        <p:txBody>
          <a:bodyPr>
            <a:normAutofit/>
          </a:bodyPr>
          <a:lstStyle/>
          <a:p>
            <a:pPr marL="444500" indent="-444500" defTabSz="457200" eaLnBrk="0" hangingPunct="0">
              <a:spcAft>
                <a:spcPts val="700"/>
              </a:spcAft>
              <a:buClr>
                <a:srgbClr val="8ABD24"/>
              </a:buClr>
              <a:buSzPct val="100000"/>
              <a:buFont typeface="Wingdings" pitchFamily="2" charset="2"/>
              <a:buChar char=""/>
              <a:defRPr/>
            </a:pPr>
            <a:r>
              <a:rPr lang="en-GB" sz="2400" dirty="0">
                <a:solidFill>
                  <a:srgbClr val="696D6F"/>
                </a:solidFill>
                <a:latin typeface="Arial"/>
                <a:ea typeface="ＭＳ Ｐゴシック" pitchFamily="34" charset="-128"/>
              </a:rPr>
              <a:t>How is the u-value calculated?</a:t>
            </a:r>
          </a:p>
        </p:txBody>
      </p:sp>
      <p:pic>
        <p:nvPicPr>
          <p:cNvPr id="25604" name="Picture 2"/>
          <p:cNvPicPr>
            <a:picLocks noChangeAspect="1" noChangeArrowheads="1"/>
          </p:cNvPicPr>
          <p:nvPr/>
        </p:nvPicPr>
        <p:blipFill>
          <a:blip r:embed="rId3" cstate="print"/>
          <a:srcRect/>
          <a:stretch>
            <a:fillRect/>
          </a:stretch>
        </p:blipFill>
        <p:spPr bwMode="auto">
          <a:xfrm>
            <a:off x="2124075" y="1773238"/>
            <a:ext cx="6864350" cy="4533900"/>
          </a:xfrm>
          <a:prstGeom prst="rect">
            <a:avLst/>
          </a:prstGeom>
          <a:noFill/>
          <a:ln w="9525">
            <a:noFill/>
            <a:miter lim="800000"/>
            <a:headEnd/>
            <a:tailEnd/>
          </a:ln>
        </p:spPr>
      </p:pic>
      <p:sp>
        <p:nvSpPr>
          <p:cNvPr id="25605" name="Content Placeholder 5"/>
          <p:cNvSpPr txBox="1">
            <a:spLocks/>
          </p:cNvSpPr>
          <p:nvPr/>
        </p:nvSpPr>
        <p:spPr bwMode="auto">
          <a:xfrm>
            <a:off x="2124075" y="1268413"/>
            <a:ext cx="6275388" cy="504825"/>
          </a:xfrm>
          <a:prstGeom prst="rect">
            <a:avLst/>
          </a:prstGeom>
          <a:noFill/>
          <a:ln w="9525">
            <a:noFill/>
            <a:miter lim="800000"/>
            <a:headEnd/>
            <a:tailEnd/>
          </a:ln>
        </p:spPr>
        <p:txBody>
          <a:bodyPr/>
          <a:lstStyle/>
          <a:p>
            <a:pPr marL="901700" lvl="1" indent="-444500" defTabSz="457200" eaLnBrk="0" hangingPunct="0">
              <a:spcAft>
                <a:spcPts val="700"/>
              </a:spcAft>
              <a:buClr>
                <a:srgbClr val="8ABD24"/>
              </a:buClr>
              <a:buSzPct val="100000"/>
            </a:pPr>
            <a:r>
              <a:rPr lang="en-GB" sz="2000">
                <a:solidFill>
                  <a:srgbClr val="696D6F"/>
                </a:solidFill>
                <a:latin typeface="Arial" charset="0"/>
                <a:ea typeface="ＭＳ Ｐゴシック" pitchFamily="34" charset="-128"/>
              </a:rPr>
              <a:t>Can’t assume same thickness across entire roof</a:t>
            </a:r>
          </a:p>
          <a:p>
            <a:pPr marL="901700" lvl="1" indent="-444500" defTabSz="457200" eaLnBrk="0" hangingPunct="0">
              <a:spcAft>
                <a:spcPts val="700"/>
              </a:spcAft>
              <a:buClr>
                <a:srgbClr val="8ABD24"/>
              </a:buClr>
              <a:buSzPct val="100000"/>
            </a:pPr>
            <a:endParaRPr lang="en-GB" sz="2000">
              <a:solidFill>
                <a:srgbClr val="696D6F"/>
              </a:solidFill>
              <a:latin typeface="Arial" charset="0"/>
              <a:ea typeface="ＭＳ Ｐゴシック" pitchFamily="34" charset="-128"/>
            </a:endParaRPr>
          </a:p>
        </p:txBody>
      </p:sp>
      <p:sp>
        <p:nvSpPr>
          <p:cNvPr id="9" name="Bent Arrow 8"/>
          <p:cNvSpPr/>
          <p:nvPr/>
        </p:nvSpPr>
        <p:spPr>
          <a:xfrm rot="10800000" flipH="1">
            <a:off x="1042988" y="1052513"/>
            <a:ext cx="1368425" cy="576262"/>
          </a:xfrm>
          <a:prstGeom prst="bentArrow">
            <a:avLst>
              <a:gd name="adj1" fmla="val 25000"/>
              <a:gd name="adj2" fmla="val 22894"/>
              <a:gd name="adj3" fmla="val 25000"/>
              <a:gd name="adj4" fmla="val 40757"/>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srgbClr val="696D6F"/>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5"/>
          <p:cNvSpPr txBox="1">
            <a:spLocks/>
          </p:cNvSpPr>
          <p:nvPr/>
        </p:nvSpPr>
        <p:spPr>
          <a:xfrm>
            <a:off x="457200" y="1668463"/>
            <a:ext cx="8229600" cy="4352925"/>
          </a:xfrm>
          <a:prstGeom prst="rect">
            <a:avLst/>
          </a:prstGeom>
        </p:spPr>
        <p:txBody>
          <a:bodyPr/>
          <a:lstStyle/>
          <a:p>
            <a:pPr marL="444500" indent="-444500" defTabSz="457200" eaLnBrk="0" hangingPunct="0">
              <a:spcAft>
                <a:spcPts val="700"/>
              </a:spcAft>
              <a:buClr>
                <a:srgbClr val="8ABD24"/>
              </a:buClr>
              <a:buSzPct val="100000"/>
              <a:buFont typeface="Wingdings" pitchFamily="2" charset="2"/>
              <a:buChar char=""/>
              <a:defRPr/>
            </a:pPr>
            <a:endParaRPr lang="en-GB" sz="2400" dirty="0">
              <a:solidFill>
                <a:srgbClr val="696D6F"/>
              </a:solidFill>
              <a:latin typeface="Arial"/>
              <a:ea typeface="ＭＳ Ｐゴシック" pitchFamily="34" charset="-128"/>
            </a:endParaRPr>
          </a:p>
        </p:txBody>
      </p:sp>
      <p:sp>
        <p:nvSpPr>
          <p:cNvPr id="7" name="Content Placeholder 5"/>
          <p:cNvSpPr txBox="1">
            <a:spLocks/>
          </p:cNvSpPr>
          <p:nvPr/>
        </p:nvSpPr>
        <p:spPr>
          <a:xfrm>
            <a:off x="303213" y="1600200"/>
            <a:ext cx="8685212" cy="4352925"/>
          </a:xfrm>
          <a:prstGeom prst="rect">
            <a:avLst/>
          </a:prstGeom>
        </p:spPr>
        <p:txBody>
          <a:bodyPr>
            <a:normAutofit/>
          </a:bodyPr>
          <a:lstStyle/>
          <a:p>
            <a:pPr marL="444500" indent="-444500" defTabSz="457200" eaLnBrk="0" hangingPunct="0">
              <a:spcAft>
                <a:spcPts val="700"/>
              </a:spcAft>
              <a:buClr>
                <a:srgbClr val="8ABD24"/>
              </a:buClr>
              <a:buSzPct val="100000"/>
              <a:buFont typeface="Wingdings" pitchFamily="2" charset="2"/>
              <a:buChar char=""/>
              <a:defRPr/>
            </a:pPr>
            <a:r>
              <a:rPr lang="en-GB" sz="2400" dirty="0" smtClean="0">
                <a:solidFill>
                  <a:srgbClr val="696D6F"/>
                </a:solidFill>
                <a:latin typeface="Arial"/>
                <a:ea typeface="ＭＳ Ｐゴシック" pitchFamily="34" charset="-128"/>
              </a:rPr>
              <a:t>Tailored to specific areas:</a:t>
            </a:r>
            <a:endParaRPr lang="en-GB" sz="2400" dirty="0">
              <a:solidFill>
                <a:srgbClr val="696D6F"/>
              </a:solidFill>
              <a:latin typeface="Arial"/>
              <a:ea typeface="ＭＳ Ｐゴシック" pitchFamily="34" charset="-128"/>
            </a:endParaRPr>
          </a:p>
          <a:p>
            <a:pPr marL="901700" lvl="1" indent="-444500" defTabSz="457200" eaLnBrk="0" hangingPunct="0">
              <a:spcAft>
                <a:spcPts val="700"/>
              </a:spcAft>
              <a:buClr>
                <a:srgbClr val="8ABD24"/>
              </a:buClr>
              <a:buSzPct val="100000"/>
              <a:buFont typeface="Wingdings" pitchFamily="2" charset="2"/>
              <a:buChar char=""/>
              <a:defRPr/>
            </a:pPr>
            <a:r>
              <a:rPr lang="en-GB" sz="2000" dirty="0" smtClean="0">
                <a:solidFill>
                  <a:srgbClr val="696D6F"/>
                </a:solidFill>
                <a:latin typeface="Arial" charset="0"/>
                <a:ea typeface="ＭＳ Ｐゴシック" pitchFamily="34" charset="-128"/>
              </a:rPr>
              <a:t>5 main SAP Accreditation Organisations</a:t>
            </a:r>
            <a:endParaRPr lang="en-GB" sz="2000" dirty="0">
              <a:solidFill>
                <a:srgbClr val="696D6F"/>
              </a:solidFill>
              <a:latin typeface="Arial" charset="0"/>
              <a:ea typeface="ＭＳ Ｐゴシック" pitchFamily="34" charset="-128"/>
            </a:endParaRPr>
          </a:p>
          <a:p>
            <a:pPr marL="901700" lvl="1" indent="-444500" defTabSz="457200" eaLnBrk="0" hangingPunct="0">
              <a:spcAft>
                <a:spcPts val="700"/>
              </a:spcAft>
              <a:buClr>
                <a:srgbClr val="8ABD24"/>
              </a:buClr>
              <a:buSzPct val="100000"/>
              <a:buFont typeface="Wingdings" pitchFamily="2" charset="2"/>
              <a:buChar char=""/>
              <a:defRPr/>
            </a:pPr>
            <a:r>
              <a:rPr lang="en-GB" sz="2000" dirty="0" smtClean="0">
                <a:solidFill>
                  <a:srgbClr val="696D6F"/>
                </a:solidFill>
                <a:latin typeface="Arial" charset="0"/>
                <a:ea typeface="ＭＳ Ｐゴシック" pitchFamily="34" charset="-128"/>
              </a:rPr>
              <a:t>150 SAP Assessors</a:t>
            </a:r>
          </a:p>
          <a:p>
            <a:pPr marL="444500" indent="-444500" defTabSz="457200" eaLnBrk="0" hangingPunct="0">
              <a:spcAft>
                <a:spcPts val="700"/>
              </a:spcAft>
              <a:buClr>
                <a:srgbClr val="8ABD24"/>
              </a:buClr>
              <a:buSzPct val="100000"/>
              <a:buFont typeface="Wingdings" pitchFamily="2" charset="2"/>
              <a:buChar char=""/>
              <a:defRPr/>
            </a:pPr>
            <a:endParaRPr lang="en-GB" sz="1000" dirty="0">
              <a:solidFill>
                <a:srgbClr val="696D6F"/>
              </a:solidFill>
              <a:latin typeface="Arial"/>
              <a:ea typeface="ＭＳ Ｐゴシック" pitchFamily="34" charset="-128"/>
            </a:endParaRPr>
          </a:p>
          <a:p>
            <a:pPr marL="444500" indent="-444500" defTabSz="457200" eaLnBrk="0" hangingPunct="0">
              <a:spcAft>
                <a:spcPts val="700"/>
              </a:spcAft>
              <a:buClr>
                <a:srgbClr val="8ABD24"/>
              </a:buClr>
              <a:buSzPct val="100000"/>
              <a:buFont typeface="Wingdings" pitchFamily="2" charset="2"/>
              <a:buChar char=""/>
              <a:defRPr/>
            </a:pPr>
            <a:r>
              <a:rPr lang="en-GB" sz="2400" dirty="0">
                <a:solidFill>
                  <a:srgbClr val="696D6F"/>
                </a:solidFill>
                <a:latin typeface="Arial"/>
                <a:ea typeface="ＭＳ Ｐゴシック" pitchFamily="34" charset="-128"/>
              </a:rPr>
              <a:t>Typical </a:t>
            </a:r>
            <a:r>
              <a:rPr lang="en-GB" sz="2400" dirty="0" smtClean="0">
                <a:solidFill>
                  <a:srgbClr val="696D6F"/>
                </a:solidFill>
                <a:latin typeface="Arial"/>
                <a:ea typeface="ＭＳ Ｐゴシック" pitchFamily="34" charset="-128"/>
              </a:rPr>
              <a:t>Assessor issues:</a:t>
            </a:r>
            <a:endParaRPr lang="en-GB" sz="2400" dirty="0">
              <a:solidFill>
                <a:srgbClr val="696D6F"/>
              </a:solidFill>
              <a:latin typeface="Arial"/>
              <a:ea typeface="ＭＳ Ｐゴシック" pitchFamily="34" charset="-128"/>
            </a:endParaRPr>
          </a:p>
          <a:p>
            <a:pPr marL="901700" lvl="1" indent="-444500" defTabSz="457200" eaLnBrk="0" hangingPunct="0">
              <a:spcAft>
                <a:spcPts val="700"/>
              </a:spcAft>
              <a:buClr>
                <a:srgbClr val="8ABD24"/>
              </a:buClr>
              <a:buSzPct val="100000"/>
              <a:buFont typeface="Wingdings" pitchFamily="2" charset="2"/>
              <a:buChar char=""/>
              <a:defRPr/>
            </a:pPr>
            <a:r>
              <a:rPr lang="en-GB" sz="2000" dirty="0" smtClean="0">
                <a:solidFill>
                  <a:srgbClr val="696D6F"/>
                </a:solidFill>
                <a:latin typeface="Arial" charset="0"/>
                <a:ea typeface="ＭＳ Ｐゴシック" pitchFamily="34" charset="-128"/>
              </a:rPr>
              <a:t>Only 40% asked to model in time to influence structure</a:t>
            </a:r>
          </a:p>
          <a:p>
            <a:pPr marL="901700" lvl="1" indent="-444500" defTabSz="457200" eaLnBrk="0" hangingPunct="0">
              <a:spcAft>
                <a:spcPts val="700"/>
              </a:spcAft>
              <a:buClr>
                <a:srgbClr val="8ABD24"/>
              </a:buClr>
              <a:buSzPct val="100000"/>
              <a:buFont typeface="Wingdings" pitchFamily="2" charset="2"/>
              <a:buChar char=""/>
              <a:defRPr/>
            </a:pPr>
            <a:r>
              <a:rPr lang="en-GB" sz="2000" dirty="0" smtClean="0">
                <a:solidFill>
                  <a:srgbClr val="696D6F"/>
                </a:solidFill>
                <a:latin typeface="Arial" charset="0"/>
                <a:ea typeface="ＭＳ Ｐゴシック" pitchFamily="34" charset="-128"/>
              </a:rPr>
              <a:t>70% found no information of thermal bridging from design team</a:t>
            </a:r>
          </a:p>
          <a:p>
            <a:pPr marL="901700" lvl="1" indent="-444500" defTabSz="457200" eaLnBrk="0" hangingPunct="0">
              <a:spcAft>
                <a:spcPts val="700"/>
              </a:spcAft>
              <a:buClr>
                <a:srgbClr val="8ABD24"/>
              </a:buClr>
              <a:buSzPct val="100000"/>
              <a:buFont typeface="Wingdings" pitchFamily="2" charset="2"/>
              <a:buChar char=""/>
              <a:defRPr/>
            </a:pPr>
            <a:r>
              <a:rPr lang="en-GB" sz="2000" dirty="0" smtClean="0">
                <a:solidFill>
                  <a:srgbClr val="696D6F"/>
                </a:solidFill>
                <a:latin typeface="Arial" charset="0"/>
                <a:ea typeface="ＭＳ Ｐゴシック" pitchFamily="34" charset="-128"/>
              </a:rPr>
              <a:t>Common errors in measurement, thermal mass &amp; heating</a:t>
            </a:r>
          </a:p>
        </p:txBody>
      </p:sp>
      <p:sp>
        <p:nvSpPr>
          <p:cNvPr id="20484" name="Title 7"/>
          <p:cNvSpPr>
            <a:spLocks noGrp="1"/>
          </p:cNvSpPr>
          <p:nvPr>
            <p:ph type="title"/>
          </p:nvPr>
        </p:nvSpPr>
        <p:spPr/>
        <p:txBody>
          <a:bodyPr/>
          <a:lstStyle/>
          <a:p>
            <a:r>
              <a:rPr lang="en-GB" sz="2800" dirty="0" smtClean="0">
                <a:ea typeface="ＭＳ Ｐゴシック" pitchFamily="34" charset="-128"/>
              </a:rPr>
              <a:t>SAP </a:t>
            </a:r>
            <a:r>
              <a:rPr lang="en-GB" sz="2800" dirty="0" err="1" smtClean="0">
                <a:ea typeface="ＭＳ Ｐゴシック" pitchFamily="34" charset="-128"/>
              </a:rPr>
              <a:t>Questionaires</a:t>
            </a:r>
            <a:r>
              <a:rPr lang="en-GB" sz="2800" dirty="0" smtClean="0">
                <a:ea typeface="ＭＳ Ｐゴシック" pitchFamily="34" charset="-128"/>
              </a:rPr>
              <a:t> &amp; Audits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fade">
                                      <p:cBhvr>
                                        <p:cTn id="7" dur="1000"/>
                                        <p:tgtEl>
                                          <p:spTgt spid="7">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6" end="6"/>
                                            </p:txEl>
                                          </p:spTgt>
                                        </p:tgtEl>
                                        <p:attrNameLst>
                                          <p:attrName>style.visibility</p:attrName>
                                        </p:attrNameLst>
                                      </p:cBhvr>
                                      <p:to>
                                        <p:strVal val="visible"/>
                                      </p:to>
                                    </p:set>
                                    <p:animEffect transition="in" filter="fade">
                                      <p:cBhvr>
                                        <p:cTn id="12" dur="1000"/>
                                        <p:tgtEl>
                                          <p:spTgt spid="7">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animEffect transition="in" filter="fade">
                                      <p:cBhvr>
                                        <p:cTn id="17"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7"/>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075" name="Picture 6"/>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88350" y="0"/>
            <a:ext cx="755650" cy="10175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076" name="Rectangle 1"/>
          <p:cNvSpPr>
            <a:spLocks noChangeArrowheads="1"/>
          </p:cNvSpPr>
          <p:nvPr/>
        </p:nvSpPr>
        <p:spPr bwMode="auto">
          <a:xfrm>
            <a:off x="755650" y="620713"/>
            <a:ext cx="7939088" cy="55403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800" smtClean="0">
                <a:solidFill>
                  <a:srgbClr val="000000"/>
                </a:solidFill>
              </a:rPr>
              <a:t>        </a:t>
            </a:r>
          </a:p>
          <a:p>
            <a:pPr lvl="1" eaLnBrk="1" hangingPunct="1"/>
            <a:r>
              <a:rPr lang="en-GB" altLang="en-US" sz="2800" smtClean="0">
                <a:solidFill>
                  <a:srgbClr val="000000"/>
                </a:solidFill>
              </a:rPr>
              <a:t>Relevance of SAP to Wales and importance of this workshop</a:t>
            </a:r>
          </a:p>
          <a:p>
            <a:pPr eaLnBrk="1" hangingPunct="1">
              <a:buFont typeface="Arial" charset="0"/>
              <a:buChar char="•"/>
            </a:pPr>
            <a:endParaRPr lang="en-GB" altLang="en-US" sz="2800" smtClean="0">
              <a:solidFill>
                <a:srgbClr val="000000"/>
              </a:solidFill>
            </a:endParaRPr>
          </a:p>
          <a:p>
            <a:pPr eaLnBrk="1" hangingPunct="1">
              <a:buFont typeface="Arial" charset="0"/>
              <a:buChar char="•"/>
            </a:pPr>
            <a:endParaRPr lang="en-GB" altLang="en-US" sz="2800" smtClean="0">
              <a:solidFill>
                <a:srgbClr val="000000"/>
              </a:solidFill>
            </a:endParaRPr>
          </a:p>
          <a:p>
            <a:pPr lvl="1" eaLnBrk="1" hangingPunct="1"/>
            <a:r>
              <a:rPr lang="en-GB" altLang="en-US" sz="2800" smtClean="0">
                <a:solidFill>
                  <a:srgbClr val="000000"/>
                </a:solidFill>
              </a:rPr>
              <a:t>2014 Part L changes, differences with England,  NHBC guidance for Wales </a:t>
            </a:r>
          </a:p>
          <a:p>
            <a:pPr eaLnBrk="1" hangingPunct="1">
              <a:buFont typeface="Arial" charset="0"/>
              <a:buChar char="•"/>
            </a:pPr>
            <a:endParaRPr lang="en-GB" altLang="en-US" sz="2800" smtClean="0">
              <a:solidFill>
                <a:srgbClr val="000000"/>
              </a:solidFill>
            </a:endParaRPr>
          </a:p>
          <a:p>
            <a:pPr lvl="1" eaLnBrk="1" hangingPunct="1"/>
            <a:r>
              <a:rPr lang="en-GB" altLang="en-US" sz="2800" smtClean="0">
                <a:solidFill>
                  <a:srgbClr val="000000"/>
                </a:solidFill>
              </a:rPr>
              <a:t>Non Energy policy - TAN22/Building Regulations review</a:t>
            </a:r>
          </a:p>
          <a:p>
            <a:pPr eaLnBrk="1" hangingPunct="1">
              <a:buFont typeface="Arial" charset="0"/>
              <a:buChar char="•"/>
            </a:pPr>
            <a:endParaRPr lang="en-GB" altLang="en-US" sz="2800" smtClean="0">
              <a:solidFill>
                <a:srgbClr val="000000"/>
              </a:solidFill>
            </a:endParaRPr>
          </a:p>
          <a:p>
            <a:pPr lvl="1" eaLnBrk="1" hangingPunct="1"/>
            <a:r>
              <a:rPr lang="en-GB" altLang="en-US" sz="2800" smtClean="0">
                <a:solidFill>
                  <a:srgbClr val="000000"/>
                </a:solidFill>
              </a:rPr>
              <a:t>Part L – what next for Wales?</a:t>
            </a:r>
          </a:p>
          <a:p>
            <a:pPr eaLnBrk="1" hangingPunct="1">
              <a:buFont typeface="Arial" charset="0"/>
              <a:buChar char="•"/>
            </a:pPr>
            <a:endParaRPr lang="en-GB" altLang="en-US" smtClean="0">
              <a:solidFill>
                <a:srgbClr val="000000"/>
              </a:solidFill>
            </a:endParaRPr>
          </a:p>
        </p:txBody>
      </p:sp>
      <p:sp>
        <p:nvSpPr>
          <p:cNvPr id="3077" name="AutoShape 6" descr="data:image/jpeg;base64,/9j/4AAQSkZJRgABAQAAAQABAAD/2wCEAAkGBhQQERUUEBAVFBEQFBcVFRQVFRgUGBgXFhYXGBccFRcaHigeGholGRcWIC8gJCcpLCwsFR4xNTAqNiYrLCkBCQoKBQUFDQUFDSkYEhgpKSkpKSkpKSkpKSkpKSkpKSkpKSkpKSkpKSkpKSkpKSkpKSkpKSkpKSkpKSkpKSkpKf/AABEIAKcBLgMBIgACEQEDEQH/xAAcAAEAAwEBAQEBAAAAAAAAAAAABgcIBQQDAQL/xABKEAACAQMBBAUFDAgDCQEBAAABAgMABBEFBgcSIRMxQVFxCCIyYYEUIzRCYnJzkZKhsbIXUlSCk6LB0yQzYxVDU1WjwsPR0oNE/8QAFAEBAAAAAAAAAAAAAAAAAAAAAP/EABQRAQAAAAAAAAAAAAAAAAAAAAD/2gAMAwEAAhEDEQA/ALxpSlApSlApSlApSlApSlApSlApSlApSlAqk98O9+SCVrLT34HTlPOPSDEehGewgdbdeeQxg1dlYn1eZnnlaTPSNK5fPXxFiWz7c0Hyubx5GLySM7k5LMxZifWTzqcbAb3brTpFWWR57QkB4nYsyjvhY81I/V9E+rrEBpQbdsrxJo0liYNHKodGHUVYZBHsNfaoNuTlZtFtuPs6ULn9UTSAf+vZU5oFKUoFKUoFKUoFKUoFKUoFKUoFKUoFKUoFKUoFKUoFKUoFKUoFKUoFKVWG+7eE+nwLb2z8NzdAkuPSjiHIle5mOQD2cLHrxQdjbDe9Y6axjZzNcLyMUOGKnukYnhXwyT6qhU2+3UpgGs9Gboz1MyTzZ9qKorsbqt0MVrEl1fRiS8kAcI44lhB5gcJ65O0k9R5DqJNqUFJxb4dYj8640RuAdohuIv5mDD7q6el+UVaOeG6tp4G6iRwyqPH0W/lq2a5es7L2t4MXVrFLyxl0BYeD+kPYaDy6Ft3Y32BbXkTsepC3BJ/DfDfdVE779gDZXJu4ivue8kJ4c4ZJSCzjHap5sCOrOO7M52i8ne1ly1lM9u/Yje/R+zJDjx4j4VXW2mwWs28Spc9LdW0BJRo3adUyBnkfPQYA6wBQV5XY2T2Zk1G7jtoWVWkJ85jgKqgsxx1nABOB11yMVI9i9n9QnmEmmRS9ImQJk8xU4lKt76cKp4Se3PdQaWfW7DQ7WKCa5SJYIwqoTxSMB1t0agsSTkk4xk1BtY8pC3Q4tbSWX5UjLCviAOIkeOK8Wg+Tu0jdJqd4WZjlkhPESevzpnHM9+F9tWZoO7ywsce57OMOP94w6ST7b5I9mKCrot8es3PO00kMh6iILiX+YMBX4N6uvxt75pOR3G0uF+ohqvWlBU2geUFA79FqFtJaPnBbnIgPyxgOv1GrTtLtJkWSJ1eNxlXQhlYHtBHIiuLtfsPa6pEUuYhx4wkygCRD8lu75J5Huqntg9auNn9VOm3b5tppAoPxQZP8qVM9QY4DDxzzWg0DSlKBSlKBSlKBSlKBSlKBSlKBSlKBSlKBSlKBSlKBSlKBWftejF/tckT+dHFLGoB5jhgi6VgfUXDfXWgazxHL0G2OX5cV0R/GhKr+cUGh6UpQKUpQKUqL7e2WoyQqdJuVimjLFkZEbpRgYUM6sFPI9wOeZFB6dU2CsLqUTT2ULyqc8RXHEflgcn/ezXchgVFCooVVGAqgAAdwA5AVluffJrMbMj3hV0JVlMFuCGBwQR0fIg1ZO6jUNa1Bkubq8AsQx81oYQ02Mg8HDGCFDfGyOYwM86C3qUpQKUpQKpLykdMAFpcrycM8RbtIwHT6iH+1V21THlK3eILSPteWR/YiKv8A30Fu6Vd9NBFJ/wAWNH+0ob+tequbszCUs7ZT1rbwqfERqK6VApSlApSlApSlApSlApSlApSlApSlApSlApSlApSlArOm/G0ey1mK7jHORYplPZ0kDBSPqWM/vVouqf8AKMubb3LDG7f4sSccKjmeAjEhfuU4XxKjuOAtfTb9biGOaM5jmRZFPyXAYfca9NVn5P2rPNpZR2z7mneJO8IVSQA/vOw8AO6rMoFKV+K2RkHIPUaD9pSlBl/fnpAh1iQoMe6Y45cD9ZgUP1shPiTWlNG01ba3ihQYWCNIx4KoH9M1nDfvqok1hgvXbRRRn5wzJ/5MeytJaZfrPDHMhyk0ayL4OoYfcaD00pSgUr8DA9vV1/j/AFFftArPW924/wBpa7BZRklYjFAcc8NKwaQ+xWXPzDV/X1x0cbv/AMNGb7IJ/pWatz+sQtrQnvpPfpukMbH0TcSnHnHsyGcD1sKDTargYHUK/aUoFKUoFKUoFKUoFKUoFKUoFK/Caz3vV3zSXDva6dIUt1JV5kOGl7CEYejH4c28ORC2dpd6Wn2BKzXIaVeuKIdK4Pc2OSn1MRUHvfKUtwfebGZx3vIkf3APVPbHbGXGq3HQ2yjkOKSRuSRr3sfwA5n68Xzs/uC0+BR7oD3UnaXYxpn5KIRy8S1BwYPKWjJ98051XvWdWP1FB+NSbR9++mXGA8klux7Jozj7SFgPE4rrSbptKYYOnxY9RdT9YbNRbX/J4spQTaSyWz9gJ6aP2hvP/m9lBZmnavDcrxW88cq/rRurj61JqM7xt5EWjxRs0fTTSthYQ/AeEA8Tk8JwAcDq5lvUaz1tVsBfaO/FKpEecLcQklCT1DiGCh9TY9Wai09w0jcTszMetmJY/WaDaOhaqLu2huAvCLiJJeHOeHjUNjPbjOM+qvdUN3P3nS6NaE9ao0f8OR0H3KKmVAqqfKC2W90WS3SL75Zt52OsxSEA+OG4T6gWq1q89/YpPE8Uq8UcqMjjvVgQR9RoKU8mvVhm7tyeZEcyj1DKP+MdXnWTdLvpdn9YPEC3uWVo5F6ukibrI8UKuM9vDWpdG1mG8hSa2kWSKQZDL94I6ww7QeYoPbVYbpN4KztLYTP79bySCAk/5kKu2FHeyDlj9UDuNTHbXaqPTbOSeRgGVSIlJ5vIR5igdvPme4AnsrIEN26OJEdlkVgyupIYMDkEEcwc0G3a4u1+1MWm2klxMeSDCJnBeQ+ii+sn6gCeyqN0vyib2KLgmghmcDAlPEhPrdV5E+HDUG2u22utUlEl3JkLngjUcMaA9fAvr7zknA58qDy3MVzevNdGKSXidpJpEjZlUsSx4iBhRz7eyrx3BbdLNb+4JmxNb5MOT6cROSB3lCTy/VI7jXk3Y72NOs9LSG4cxTQcfEgjZulJZmBQqMEkEDziMEd3OqTk1QrctPb5hPStJHwHBjyxKhSO4HHsoNq1w9sdrYdMtXuJz1co0zgyOR5qr/U9gBPZVI6b5Rd7HFwzW8M0gGBIeJCfW6ryJ8OGoDtXtjc6nN0t3JxEZCIo4UQHsRezx5k4GSaDSm6PVXu9NW4lOZZ5p3c+sytgDuAUKAOwAVNKpbyd9rIzDJYyOBKrmWEE441YDjVe8qV4sdeHPcaunNBGN5mrC10q7kJwTC0a/Ol97XHtfPsqi9xOy3uvURM65isQJT3GQ5EQ+sF//wA66+/feEl262Vq4eKBuOZ1OVaQAhVUjrCgtk9WT8mrK3NbLe4dMjLLia69/k7xxgdGvsTh5d7NQTqonrW9TTbOd4Lm64JoscS9FM2OJQw5qhB5EdRqWVzr/Zy1uCTPaQSk9ZkiRyezrYZoIt+m3SP20/wLj+3T9Nukftp/gXH9uoxvS3N2otJbqxi6Ga3UyMik9G6LzfzTnhYLkjhwOWMc8jPtBqn9Nukftp/gXH9un6bdI/bT/AuP7dZbtLYyOqL6UjKo8WIA/GtC2nk42IUdLc3LvjmVaNBn1LwEge00EgG+3SP23/oXH9uvvBvg0p+q/QfOSRPzIKjM/k4WJHmXN0p9bRMPq6MfjUc1bybJVBNpeo5/VlQx/wAylvwFBc2nbV2dwcQXkEhPxUlRj9kHNdWsbbS7HXenPw3du0efRfkyN81xlSfVnPqr17Pbx7+wI6C7fgH+6kPSR47uBsgfu4NBr6lVhu/34wX7LDdqttctgKc+9SMexSeaMexWznsJJxVn0Ff779pGs9LcRnEl2wgBHWFYFpD9hSv79Zcq/vKUjb3PaMPQEsgPiUBX7laqBoNI+TxYImmPIAOOa4fiPbhFUKPAZJ/fNWlWetw28CO0d7K5cJHcOHicnCrKQFKsewMAuD3r660LQKUpQfG8s0mRo5UV45AVZGAZWB6wQesVl/e1u5Ok3AaEE2dwSYiefAw9KNj246wT1jvINamqObwtlxqOnzQYzJw8cR7pU5pjuz6J9TGgink9XnHpRXP+TcyL7CqP+LmrOqlfJru/eryI/EeJ8fPV1P5BV1UClKUFD+UZstwvDfIvKT3ibH6wBMZPivEv7i1Uel69cWpJtrmWEt19FIyZ8eE8/bWuds9nV1CxntmxmVDwE/FkXzoz7GA9mayHDpE0kphjhkeZSVMaIzMCDgjhAzyNA1PWJ7pg1zPJMw5BpHZyB6ixOBV87u93ml3GjpLNGkjSozTTs2GjYE8QDZ974B+GTnNV1o243U7jBaFYFPbO4U/YXiYe0Cpppfk4MFxcaiQGxxJDGcHHymbn9mgo+dQGYKeJQxCnqyM8jjwr51pK08njTk9OS5kPrkVR9SoD99dWLcdpK9dozfOnm/o4oMsUrVo3MaR+wD+LP/cr+X3KaQf/AOLHhNOP/JQZUq69xOxlheW08lzEk9wsvBwOc8EfApUhc/GJbzvkYGOeZhdbgdLf0Umj+ZMT+cNXFu/JyhGTa6hPESCPPVX5HsJQpyoKf23sYbTUriOyc9DDL72wYkqQASA3X5r8S5znza893tlfSp0ct9cvGRgo00jAjuIJ5+2pxq/k9ahFkwPDcDsCsY3PscBf5qgetbK3dkcXVrLFzxxOhCnwf0T7DQdLdvsv/tHUYYSMxBukm+iTmwPjyXxcVrsDFVJ5POy3Q2kl46+fdNwR+qKMkEj5z5/hrVuUClKUHP2gQNa3APUYJQfajViytq678Gn+hk/I1YqoPfoHwqD6eL861tSsV6B8Kg+ni/OtbUoFKUoPJqmlRXUTQ3EayRSDDIwyD/6I7COY7KyjvI2KOk3rQgloXHSQsesxkkYb5SkFT34B5ZrXNUp5StqDFZyfGDyp7GVD+K/fQUPWkNxe3730DWtw/FcWqgq5OWeE8hxHtZTgE9oZe3JrN9dPQNoJbKQyW7FXZChI/VJUn71FBqneNsj/ALUsJIBgSjEkJPUJEzw57gQSpPYGzWSbu0eGRo5UKSRsVZWGCrA4II781t2oBvJ3Sw6qOljIhvAMCTHmyAdQlA6+4MOY9YAFBlurM2B333FgFhugbm2XAGT77GO5GPpAfqt6sECoZtLsjdadJ0d3A0Z+K3WjjvRxyP4jtArjUGxtl9trTUk4rSdXIGWjPmyL85Dzx6xkdxru1iG1u3icPE7JIhyroxVge8EcwatjY3ygp4MR6inuiMculTCygesclf8AlPrNBoalcfZva611GPjtJ1kA9Jep1+eh84fgezNdig+MNoiElEVS3WVUDPjjrr7UpQKUpQK+FvYxx8RjjRDIxd+FQvExOSzYHMk9pr70oFKUoFKV59Qv0gieWVuGOJGd27lUZP3Cg8dztPbR3Udo86rdTKXSLByVHF24wPRbkTk4rqVjvXtsJrnUHvgxSXpRJH/phCOjA+aAo9eD31qrY3aZNRs4rmPA6RfPUfEkHJ19jZx3jB7aDtUpSgV/EkQYFWAKkYIIyCPWO2v7pQfO3tljUJGioiDCqoCqB3ADkBX0pSgUpSg8Ou/Bp/oZPyNWKq2rrvwaf6GT8jViqg9+gfCoPp4vzrW1KxXoHwqD6eL861tSgUpSgVQflI60rTW1sp5xI8r+oyFVQH14Rj+8Ksfbzera6WjLxrNdY82BDkg/6pHoDx5nsFZf1vWZbyeSeduKWZuJj9wAHYAAAB2ACg8NT/c9sQup3MwlHvMMOS3c7OvAPaqyfVUQ0LQJ76ZYbaIySP2DqA7Sx6lUdpNas3e7EJpNosKkNKx45pB8ZyMcvkgch9fWTQSelKUHm1DTYriMxzxJJG3WjqGU+w1UO2Xk8xvmTTJOjbr6CUkofmSc2XwbPiKuelBi7XdnLixk6O7geJ+ziHJh3ow81h6wTXNra2raNDdxmK5hSWNutXGRnvHcfWOdUptz5PrJxS6Wxdes20h84fROfS+a3P1mgp3TtTltpFlglaOROaujFSPaOz1dtXnu839LKVg1Thjc4C3IHCjH/VXqQ/KHm8+YXrqiLm2aN2SRGR0JDKwKspHWCDzBr5UG4lYEZByD1EV+1RO4beK/SDTrl+JGBNsxPNSoyY8/qkAle4gjtGL2oFKUoFKUoFKUoFU/v82oYrDpttlprtlaRV6yvFiNPFpBn9wd9WtqmpJbQyTTNwxwozufUoycd57h31Sm6XTn1fVbjVblfNic9GDzAkYYRR3iOLHtKGgiO9LdmdJW2dCWjliVJW5kC4UZfHcrDmB8lq7G4HbP3NdNZytiK8OY89SzAcvtqOHxVKuzbrZZdSsZbdsBnXijY/FkXmh8M8j6mNZDZZLeXB4o5oX8GR0b7iGH3UG26VHN321i6nYxXAx0mOCZR8WVccXgDyYephUjoFKUoFKUoFKUoPDrvwaf6GT8jViqtq678Gn+hk/I1YqoPraysrq0fpqwK4GTxAgjA7eeKstN6uvJ6SufnWYH4IKr7QPhUH08X51radBmqXe5rjchxKfk2i/9yGube6zr18OFjfurciscUiKfERqAR41qjFKDKWm7m9VnI/wbRg/GmZY8eIJ4vuqe7O+Tfghr+7z3x24/GRx+C+2rwpQcrZ7Ze20+Po7SBYlPWRzZiO13PnMfE11aUoKy3c71pL+9ms7yOKKaPi6Po+IBjGxEiniY+djmMditVm1lHb15NO124khbgkjuenQ+uTEo5do8/BHaMitH7EbYRapaJPEcN6MsecmOQDzlPq7Qe0EUHfpSlApSlBV2+/d+l3aveRIBdWq8TED/ADIl9IN3lR5wPcCO0YzbW1dcdRbTmT0BDIWz1cIRs59maxXQe3QtQNvcwzKcNDLG4/dYH+lbVFYz2R0g3d9bwKM9LMgPqXOXPgFDH2VsygUpSgUpSgUpXj1jVY7SCSeY4jhRnY+oDqHeT1Ad5FBU2/3ahm6HTLbLS3DK8qr1kFsQx+LP52Pkr31ZGxOzC6bZQ2y4LIuZGHxpG5ufDPIeoAdlUTsjsbc7R3VzfNcm2IlBWQKXPGeYRCGUgIgQZz2rU0/Qdd/8/n+xJ/foLfrOvlAbHe57pbyJfervlJgclmUc/tKM+Kualf6Drv8A5/P9iT+/Xk1TcHdSRMG1mSYgFljkR+FnAPCCTMQOfLODjNBEdxe2fuK+9zyNiC9wnPqWUf5Z9uSh+cvdWmKxBLG0blWBV0Ygg8irKcEHuIIrWO6/bEanYRyMczxe9Tj5aged4MuG8SR2UEupSlApSlApSlB4dd+DT/QyfkasVVtXXfg0/wBDJ+RqxVQe/QPhUH08X51ralYr0D4VB9PF+da2pQKUpQKUpQKUpQZs8obT+j1RZAOU9ujE/KVnQ/cq1DtjNtLjSrgTW7cjgSRt6Ei9zDv7j1j2kG3fKN0R5VtJYo2coZY24VLHDBGXOPmt9dfHZzyd4ZLWN7u4mS4kQOVTgCpxDIUhlJYjODzHPNBYGxW82z1RQIpBHcY863kIDg9vD2OPWvtA6qltZ81nyc7qLzrO6jmxzAcGF/VgjiUn15FeWK92m03zSt06L+sgvFx88ByB7RQaNpWdG326ynmtbxg/KtpAfq4gPurj6nthrmpAp/iSjcjHbwMgIPYTGuSPEkUFgb696MSQSWFpIHml8yd1OVjT4yZHIu3UR2DOedUAq5OBzJqf6FuP1O5I44Vt0PxpmAP2Fy+fECrl2F3OWmmESt/iLpeqVwAEP+knMKfWST3EUHE3J7sWsl92XicNzKuI4yOcUZ6yw7Hbu6wOXWSBbNKUClKUClKUCqP8oHbIuyabAcklXnC9pP8AlR/eHI+ZVhbX61qcZaPTtNEvmjhuHniVQSOeIiwYkesgeNUg+6jXGuPdDWvFOZOlLtNASX4uLJ8/voL+2E2YXTbGG3GONF4pCPjStzc57RnkPUorv1FNndf1KR0S90noAfTmS5ikQEKTnowePBIAwCeupXQKUrx6tdSRQs8EBuJVxwxB1jLZIB85zwjAyefdQZ83/bIi1vVuoxiO9yWA7Jkxx/aBDePFXJ3Nbaf7Ov1WRsW13iKTPUrZ97c+DHBPYHap7vK0zWNYijhGkCGOKTpMm6gkYnhKjnxAAYY8ufZ3VX36EtX/AGL/AK8H/wB0GqaVW2xWpa3bxxQX2mCVU4U6cXMIcIMDLrxHjIHaME47TzNk0ClKUClKge1Os62k7pp+nQSQDHBLJKuWyoJ8wyrjDEjn3UHe281NbbTbuVjjht5APnOpRB7WZR7ax1Vv7VbKbSanhbqLMYPEIklt0jB7Dwh/OPXzbJ51Gv0I6v8AsQ/jwf8A3QQyyuOjkRx/u3VvskH+lbWtLpZY1kjYMkih1YdRVhkEewisufoR1f8AYh/Hg/8Aupdsvou02nII4Ig0K9UUstvIo9S5fiUeoECgvulV/s/rmutNGt7plukLMBJIkq5Ve0helbPhVgUClKUClKUClKUClKUDFKUoFKUoFKUoFKUoFKUoFKUoFKUoFKUoFKUoFKUoFKUoFKUoFKUoFKUoFKUoFKUoFKUo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mtClean="0">
              <a:solidFill>
                <a:srgbClr val="000000"/>
              </a:solidFill>
            </a:endParaRPr>
          </a:p>
        </p:txBody>
      </p:sp>
      <p:pic>
        <p:nvPicPr>
          <p:cNvPr id="3078" name="Picture 8" descr="http://ecoconsulting.net/www/SAP%202001%20logo%20(black)%20crop.jpg"/>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5288" y="981075"/>
            <a:ext cx="808037" cy="4460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079" name="Picture 10" descr="Approved Document L1A - Wales - Conservation of Fuel and power (new dwellings)"/>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5288" y="2852738"/>
            <a:ext cx="711200" cy="10080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As-Built SAP evidence </a:t>
            </a:r>
            <a:endParaRPr lang="en-GB" dirty="0"/>
          </a:p>
        </p:txBody>
      </p:sp>
      <p:pic>
        <p:nvPicPr>
          <p:cNvPr id="3" name="Picture 2"/>
          <p:cNvPicPr>
            <a:picLocks noChangeAspect="1" noChangeArrowheads="1"/>
          </p:cNvPicPr>
          <p:nvPr/>
        </p:nvPicPr>
        <p:blipFill>
          <a:blip r:embed="rId2"/>
          <a:srcRect/>
          <a:stretch>
            <a:fillRect/>
          </a:stretch>
        </p:blipFill>
        <p:spPr bwMode="auto">
          <a:xfrm>
            <a:off x="1763688" y="1600200"/>
            <a:ext cx="5976664" cy="43450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5"/>
          <p:cNvSpPr txBox="1">
            <a:spLocks/>
          </p:cNvSpPr>
          <p:nvPr/>
        </p:nvSpPr>
        <p:spPr>
          <a:xfrm>
            <a:off x="457200" y="1668463"/>
            <a:ext cx="8229600" cy="4352925"/>
          </a:xfrm>
          <a:prstGeom prst="rect">
            <a:avLst/>
          </a:prstGeom>
        </p:spPr>
        <p:txBody>
          <a:bodyPr/>
          <a:lstStyle/>
          <a:p>
            <a:pPr marL="444500" indent="-444500" defTabSz="457200" eaLnBrk="0" hangingPunct="0">
              <a:spcAft>
                <a:spcPts val="700"/>
              </a:spcAft>
              <a:buClr>
                <a:srgbClr val="8ABD24"/>
              </a:buClr>
              <a:buSzPct val="100000"/>
              <a:buFont typeface="Wingdings" pitchFamily="2" charset="2"/>
              <a:buChar char=""/>
              <a:defRPr/>
            </a:pPr>
            <a:endParaRPr lang="en-GB" sz="2400" dirty="0">
              <a:solidFill>
                <a:srgbClr val="696D6F"/>
              </a:solidFill>
              <a:latin typeface="Arial"/>
              <a:ea typeface="ＭＳ Ｐゴシック" pitchFamily="34" charset="-128"/>
            </a:endParaRPr>
          </a:p>
        </p:txBody>
      </p:sp>
      <p:sp>
        <p:nvSpPr>
          <p:cNvPr id="7" name="Content Placeholder 5"/>
          <p:cNvSpPr txBox="1">
            <a:spLocks/>
          </p:cNvSpPr>
          <p:nvPr/>
        </p:nvSpPr>
        <p:spPr>
          <a:xfrm>
            <a:off x="303213" y="1600200"/>
            <a:ext cx="8685212" cy="4352925"/>
          </a:xfrm>
          <a:prstGeom prst="rect">
            <a:avLst/>
          </a:prstGeom>
        </p:spPr>
        <p:txBody>
          <a:bodyPr>
            <a:normAutofit/>
          </a:bodyPr>
          <a:lstStyle/>
          <a:p>
            <a:pPr marL="444500" indent="-444500" defTabSz="457200" eaLnBrk="0" hangingPunct="0">
              <a:spcAft>
                <a:spcPts val="700"/>
              </a:spcAft>
              <a:buClr>
                <a:srgbClr val="8ABD24"/>
              </a:buClr>
              <a:buSzPct val="100000"/>
              <a:buFont typeface="Wingdings" pitchFamily="2" charset="2"/>
              <a:buChar char=""/>
              <a:defRPr/>
            </a:pPr>
            <a:r>
              <a:rPr lang="en-GB" sz="2400" dirty="0">
                <a:solidFill>
                  <a:srgbClr val="696D6F"/>
                </a:solidFill>
                <a:latin typeface="Arial"/>
                <a:ea typeface="ＭＳ Ｐゴシック" pitchFamily="34" charset="-128"/>
              </a:rPr>
              <a:t>Impact on:</a:t>
            </a:r>
          </a:p>
          <a:p>
            <a:pPr marL="901700" lvl="1" indent="-444500" defTabSz="457200" eaLnBrk="0" hangingPunct="0">
              <a:spcAft>
                <a:spcPts val="700"/>
              </a:spcAft>
              <a:buClr>
                <a:srgbClr val="8ABD24"/>
              </a:buClr>
              <a:buSzPct val="100000"/>
              <a:buFont typeface="Wingdings" pitchFamily="2" charset="2"/>
              <a:buChar char=""/>
              <a:defRPr/>
            </a:pPr>
            <a:r>
              <a:rPr lang="en-GB" sz="2000" dirty="0">
                <a:solidFill>
                  <a:srgbClr val="696D6F"/>
                </a:solidFill>
                <a:latin typeface="Arial" charset="0"/>
                <a:ea typeface="ＭＳ Ｐゴシック" pitchFamily="34" charset="-128"/>
              </a:rPr>
              <a:t>Buildability</a:t>
            </a:r>
          </a:p>
          <a:p>
            <a:pPr marL="901700" lvl="1" indent="-444500" defTabSz="457200" eaLnBrk="0" hangingPunct="0">
              <a:spcAft>
                <a:spcPts val="700"/>
              </a:spcAft>
              <a:buClr>
                <a:srgbClr val="8ABD24"/>
              </a:buClr>
              <a:buSzPct val="100000"/>
              <a:buFont typeface="Wingdings" pitchFamily="2" charset="2"/>
              <a:buChar char=""/>
              <a:defRPr/>
            </a:pPr>
            <a:r>
              <a:rPr lang="en-GB" sz="2000" dirty="0" smtClean="0">
                <a:solidFill>
                  <a:srgbClr val="696D6F"/>
                </a:solidFill>
                <a:latin typeface="Arial" charset="0"/>
                <a:ea typeface="ＭＳ Ｐゴシック" pitchFamily="34" charset="-128"/>
              </a:rPr>
              <a:t>Compatibility </a:t>
            </a:r>
            <a:r>
              <a:rPr lang="en-GB" sz="2000" dirty="0">
                <a:solidFill>
                  <a:srgbClr val="696D6F"/>
                </a:solidFill>
                <a:latin typeface="Arial" charset="0"/>
                <a:ea typeface="ＭＳ Ｐゴシック" pitchFamily="34" charset="-128"/>
              </a:rPr>
              <a:t>of systems, materials and services</a:t>
            </a:r>
          </a:p>
          <a:p>
            <a:pPr marL="901700" lvl="1" indent="-444500" defTabSz="457200" eaLnBrk="0" hangingPunct="0">
              <a:spcAft>
                <a:spcPts val="700"/>
              </a:spcAft>
              <a:buClr>
                <a:srgbClr val="8ABD24"/>
              </a:buClr>
              <a:buSzPct val="100000"/>
              <a:buFont typeface="Wingdings" pitchFamily="2" charset="2"/>
              <a:buChar char=""/>
              <a:defRPr/>
            </a:pPr>
            <a:r>
              <a:rPr lang="en-GB" sz="2000" dirty="0">
                <a:solidFill>
                  <a:srgbClr val="696D6F"/>
                </a:solidFill>
                <a:latin typeface="Arial" charset="0"/>
                <a:ea typeface="ＭＳ Ｐゴシック" pitchFamily="34" charset="-128"/>
              </a:rPr>
              <a:t>Thermal detailing</a:t>
            </a:r>
          </a:p>
          <a:p>
            <a:pPr marL="444500" indent="-444500" defTabSz="457200" eaLnBrk="0" hangingPunct="0">
              <a:spcAft>
                <a:spcPts val="700"/>
              </a:spcAft>
              <a:buClr>
                <a:srgbClr val="8ABD24"/>
              </a:buClr>
              <a:buSzPct val="100000"/>
              <a:buFont typeface="Wingdings" pitchFamily="2" charset="2"/>
              <a:buChar char=""/>
              <a:defRPr/>
            </a:pPr>
            <a:endParaRPr lang="en-GB" sz="1000" dirty="0">
              <a:solidFill>
                <a:srgbClr val="696D6F"/>
              </a:solidFill>
              <a:latin typeface="Arial"/>
              <a:ea typeface="ＭＳ Ｐゴシック" pitchFamily="34" charset="-128"/>
            </a:endParaRPr>
          </a:p>
          <a:p>
            <a:pPr marL="444500" indent="-444500" defTabSz="457200" eaLnBrk="0" hangingPunct="0">
              <a:spcAft>
                <a:spcPts val="700"/>
              </a:spcAft>
              <a:buClr>
                <a:srgbClr val="8ABD24"/>
              </a:buClr>
              <a:buSzPct val="100000"/>
              <a:buFont typeface="Wingdings" pitchFamily="2" charset="2"/>
              <a:buChar char=""/>
              <a:defRPr/>
            </a:pPr>
            <a:r>
              <a:rPr lang="en-GB" sz="2400" dirty="0">
                <a:solidFill>
                  <a:srgbClr val="696D6F"/>
                </a:solidFill>
                <a:latin typeface="Arial"/>
                <a:ea typeface="ＭＳ Ｐゴシック" pitchFamily="34" charset="-128"/>
              </a:rPr>
              <a:t>Typical examples:</a:t>
            </a:r>
          </a:p>
          <a:p>
            <a:pPr marL="901700" lvl="1" indent="-444500" defTabSz="457200" eaLnBrk="0" hangingPunct="0">
              <a:spcAft>
                <a:spcPts val="700"/>
              </a:spcAft>
              <a:buClr>
                <a:srgbClr val="8ABD24"/>
              </a:buClr>
              <a:buSzPct val="100000"/>
              <a:buFont typeface="Wingdings" pitchFamily="2" charset="2"/>
              <a:buChar char=""/>
              <a:defRPr/>
            </a:pPr>
            <a:r>
              <a:rPr lang="en-GB" sz="2000" dirty="0">
                <a:solidFill>
                  <a:srgbClr val="696D6F"/>
                </a:solidFill>
                <a:latin typeface="Arial" charset="0"/>
                <a:ea typeface="ＭＳ Ｐゴシック" pitchFamily="34" charset="-128"/>
              </a:rPr>
              <a:t>Details into which insulation is impossible to fit</a:t>
            </a:r>
          </a:p>
          <a:p>
            <a:pPr marL="901700" lvl="1" indent="-444500" defTabSz="457200" eaLnBrk="0" hangingPunct="0">
              <a:spcAft>
                <a:spcPts val="700"/>
              </a:spcAft>
              <a:buClr>
                <a:srgbClr val="8ABD24"/>
              </a:buClr>
              <a:buSzPct val="100000"/>
              <a:buFont typeface="Wingdings" pitchFamily="2" charset="2"/>
              <a:buChar char=""/>
              <a:defRPr/>
            </a:pPr>
            <a:r>
              <a:rPr lang="en-GB" sz="2000" dirty="0">
                <a:solidFill>
                  <a:srgbClr val="696D6F"/>
                </a:solidFill>
                <a:latin typeface="Arial" charset="0"/>
                <a:ea typeface="ＭＳ Ｐゴシック" pitchFamily="34" charset="-128"/>
              </a:rPr>
              <a:t>No detail on support of screed at ground floor perimeters</a:t>
            </a:r>
          </a:p>
          <a:p>
            <a:pPr marL="901700" lvl="1" indent="-444500" defTabSz="457200" eaLnBrk="0" hangingPunct="0">
              <a:spcAft>
                <a:spcPts val="700"/>
              </a:spcAft>
              <a:buClr>
                <a:srgbClr val="8ABD24"/>
              </a:buClr>
              <a:buSzPct val="100000"/>
              <a:buFont typeface="Wingdings" pitchFamily="2" charset="2"/>
              <a:buChar char=""/>
              <a:defRPr/>
            </a:pPr>
            <a:r>
              <a:rPr lang="en-GB" sz="2000" dirty="0">
                <a:solidFill>
                  <a:srgbClr val="696D6F"/>
                </a:solidFill>
                <a:latin typeface="Arial" charset="0"/>
                <a:ea typeface="ＭＳ Ｐゴシック" pitchFamily="34" charset="-128"/>
              </a:rPr>
              <a:t>No consideration of thermal bridges for rooms over </a:t>
            </a:r>
            <a:r>
              <a:rPr lang="en-GB" sz="2000" dirty="0" smtClean="0">
                <a:solidFill>
                  <a:srgbClr val="696D6F"/>
                </a:solidFill>
                <a:latin typeface="Arial" charset="0"/>
                <a:ea typeface="ＭＳ Ｐゴシック" pitchFamily="34" charset="-128"/>
              </a:rPr>
              <a:t>garages</a:t>
            </a:r>
            <a:endParaRPr lang="en-GB" sz="2000" dirty="0">
              <a:solidFill>
                <a:srgbClr val="696D6F"/>
              </a:solidFill>
              <a:latin typeface="Arial" charset="0"/>
              <a:ea typeface="ＭＳ Ｐゴシック" pitchFamily="34" charset="-128"/>
            </a:endParaRPr>
          </a:p>
        </p:txBody>
      </p:sp>
      <p:sp>
        <p:nvSpPr>
          <p:cNvPr id="20484" name="Title 7"/>
          <p:cNvSpPr>
            <a:spLocks noGrp="1"/>
          </p:cNvSpPr>
          <p:nvPr>
            <p:ph type="title"/>
          </p:nvPr>
        </p:nvSpPr>
        <p:spPr/>
        <p:txBody>
          <a:bodyPr/>
          <a:lstStyle/>
          <a:p>
            <a:r>
              <a:rPr lang="en-GB" sz="2800" dirty="0" smtClean="0">
                <a:ea typeface="ＭＳ Ｐゴシック" pitchFamily="34" charset="-128"/>
              </a:rPr>
              <a:t>Understanding &amp; Knowledge within Design Team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fade">
                                      <p:cBhvr>
                                        <p:cTn id="7" dur="500"/>
                                        <p:tgtEl>
                                          <p:spTgt spid="7">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6" end="6"/>
                                            </p:txEl>
                                          </p:spTgt>
                                        </p:tgtEl>
                                        <p:attrNameLst>
                                          <p:attrName>style.visibility</p:attrName>
                                        </p:attrNameLst>
                                      </p:cBhvr>
                                      <p:to>
                                        <p:strVal val="visible"/>
                                      </p:to>
                                    </p:set>
                                    <p:animEffect transition="in" filter="fade">
                                      <p:cBhvr>
                                        <p:cTn id="10" dur="500"/>
                                        <p:tgtEl>
                                          <p:spTgt spid="7">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animEffect transition="in" filter="fade">
                                      <p:cBhvr>
                                        <p:cTn id="13" dur="500"/>
                                        <p:tgtEl>
                                          <p:spTgt spid="7">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8" end="8"/>
                                            </p:txEl>
                                          </p:spTgt>
                                        </p:tgtEl>
                                        <p:attrNameLst>
                                          <p:attrName>style.visibility</p:attrName>
                                        </p:attrNameLst>
                                      </p:cBhvr>
                                      <p:to>
                                        <p:strVal val="visible"/>
                                      </p:to>
                                    </p:set>
                                    <p:animEffect transition="in" filter="fade">
                                      <p:cBhvr>
                                        <p:cTn id="16"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5"/>
          <p:cNvSpPr txBox="1">
            <a:spLocks/>
          </p:cNvSpPr>
          <p:nvPr/>
        </p:nvSpPr>
        <p:spPr>
          <a:xfrm>
            <a:off x="457200" y="1668463"/>
            <a:ext cx="8229600" cy="4352925"/>
          </a:xfrm>
          <a:prstGeom prst="rect">
            <a:avLst/>
          </a:prstGeom>
        </p:spPr>
        <p:txBody>
          <a:bodyPr/>
          <a:lstStyle/>
          <a:p>
            <a:pPr marL="444500" indent="-444500" defTabSz="457200" eaLnBrk="0" hangingPunct="0">
              <a:spcAft>
                <a:spcPts val="700"/>
              </a:spcAft>
              <a:buClr>
                <a:srgbClr val="8ABD24"/>
              </a:buClr>
              <a:buSzPct val="100000"/>
              <a:buFont typeface="Wingdings" pitchFamily="2" charset="2"/>
              <a:buChar char=""/>
              <a:defRPr/>
            </a:pPr>
            <a:endParaRPr lang="en-GB" sz="2400" dirty="0">
              <a:solidFill>
                <a:srgbClr val="696D6F"/>
              </a:solidFill>
              <a:latin typeface="Arial"/>
              <a:ea typeface="ＭＳ Ｐゴシック" pitchFamily="34" charset="-128"/>
            </a:endParaRPr>
          </a:p>
        </p:txBody>
      </p:sp>
      <p:pic>
        <p:nvPicPr>
          <p:cNvPr id="21507" name="Picture 2"/>
          <p:cNvPicPr>
            <a:picLocks noChangeAspect="1" noChangeArrowheads="1"/>
          </p:cNvPicPr>
          <p:nvPr/>
        </p:nvPicPr>
        <p:blipFill>
          <a:blip r:embed="rId3" cstate="print"/>
          <a:srcRect/>
          <a:stretch>
            <a:fillRect/>
          </a:stretch>
        </p:blipFill>
        <p:spPr bwMode="auto">
          <a:xfrm>
            <a:off x="2987675" y="1989138"/>
            <a:ext cx="5905500" cy="4551362"/>
          </a:xfrm>
          <a:prstGeom prst="rect">
            <a:avLst/>
          </a:prstGeom>
          <a:noFill/>
          <a:ln w="9525">
            <a:noFill/>
            <a:miter lim="800000"/>
            <a:headEnd/>
            <a:tailEnd/>
          </a:ln>
        </p:spPr>
      </p:pic>
      <p:sp>
        <p:nvSpPr>
          <p:cNvPr id="6" name="Content Placeholder 5"/>
          <p:cNvSpPr txBox="1">
            <a:spLocks/>
          </p:cNvSpPr>
          <p:nvPr/>
        </p:nvSpPr>
        <p:spPr>
          <a:xfrm>
            <a:off x="303213" y="676275"/>
            <a:ext cx="8685212" cy="4352925"/>
          </a:xfrm>
          <a:prstGeom prst="rect">
            <a:avLst/>
          </a:prstGeom>
        </p:spPr>
        <p:txBody>
          <a:bodyPr>
            <a:normAutofit/>
          </a:bodyPr>
          <a:lstStyle/>
          <a:p>
            <a:pPr marL="444500" indent="-444500" defTabSz="457200" eaLnBrk="0" hangingPunct="0">
              <a:spcAft>
                <a:spcPts val="700"/>
              </a:spcAft>
              <a:buClr>
                <a:srgbClr val="8ABD24"/>
              </a:buClr>
              <a:buSzPct val="100000"/>
              <a:buFont typeface="Wingdings" pitchFamily="2" charset="2"/>
              <a:buChar char=""/>
              <a:defRPr/>
            </a:pPr>
            <a:r>
              <a:rPr lang="en-GB" sz="2400" dirty="0">
                <a:solidFill>
                  <a:srgbClr val="696D6F"/>
                </a:solidFill>
                <a:latin typeface="Arial"/>
                <a:ea typeface="ＭＳ Ｐゴシック" pitchFamily="34" charset="-128"/>
              </a:rPr>
              <a:t>Design Assumed:</a:t>
            </a:r>
          </a:p>
          <a:p>
            <a:pPr marL="901700" lvl="1" indent="-444500" defTabSz="457200" eaLnBrk="0" hangingPunct="0">
              <a:spcAft>
                <a:spcPts val="700"/>
              </a:spcAft>
              <a:buClr>
                <a:srgbClr val="8ABD24"/>
              </a:buClr>
              <a:buSzPct val="100000"/>
              <a:buFont typeface="Wingdings" pitchFamily="2" charset="2"/>
              <a:buChar char=""/>
              <a:defRPr/>
            </a:pPr>
            <a:r>
              <a:rPr lang="en-GB" sz="2000" dirty="0">
                <a:solidFill>
                  <a:srgbClr val="696D6F"/>
                </a:solidFill>
                <a:latin typeface="Arial" charset="0"/>
                <a:ea typeface="ＭＳ Ｐゴシック" pitchFamily="34" charset="-128"/>
              </a:rPr>
              <a:t>Wall ties</a:t>
            </a:r>
          </a:p>
          <a:p>
            <a:pPr marL="901700" lvl="1" indent="-444500" defTabSz="457200" eaLnBrk="0" hangingPunct="0">
              <a:spcAft>
                <a:spcPts val="700"/>
              </a:spcAft>
              <a:buClr>
                <a:srgbClr val="8ABD24"/>
              </a:buClr>
              <a:buSzPct val="100000"/>
              <a:buFont typeface="Wingdings" pitchFamily="2" charset="2"/>
              <a:buChar char=""/>
              <a:defRPr/>
            </a:pPr>
            <a:r>
              <a:rPr lang="en-GB" sz="2000" dirty="0">
                <a:solidFill>
                  <a:srgbClr val="696D6F"/>
                </a:solidFill>
                <a:latin typeface="Arial" charset="0"/>
                <a:ea typeface="ＭＳ Ｐゴシック" pitchFamily="34" charset="-128"/>
              </a:rPr>
              <a:t>Compressed edge seal</a:t>
            </a:r>
          </a:p>
          <a:p>
            <a:pPr marL="901700" lvl="1" indent="-444500" defTabSz="457200" eaLnBrk="0" hangingPunct="0">
              <a:spcAft>
                <a:spcPts val="700"/>
              </a:spcAft>
              <a:buClr>
                <a:srgbClr val="8ABD24"/>
              </a:buClr>
              <a:buSzPct val="100000"/>
              <a:buFont typeface="Wingdings" pitchFamily="2" charset="2"/>
              <a:buChar char=""/>
              <a:defRPr/>
            </a:pPr>
            <a:r>
              <a:rPr lang="en-GB" sz="2000" dirty="0">
                <a:solidFill>
                  <a:srgbClr val="696D6F"/>
                </a:solidFill>
                <a:latin typeface="Arial" charset="0"/>
                <a:ea typeface="ＭＳ Ｐゴシック" pitchFamily="34" charset="-128"/>
              </a:rPr>
              <a:t>Insulation</a:t>
            </a:r>
          </a:p>
          <a:p>
            <a:pPr marL="901700" lvl="1" indent="-444500" defTabSz="457200" eaLnBrk="0" hangingPunct="0">
              <a:spcAft>
                <a:spcPts val="700"/>
              </a:spcAft>
              <a:buClr>
                <a:srgbClr val="8ABD24"/>
              </a:buClr>
              <a:buSzPct val="100000"/>
              <a:defRPr/>
            </a:pPr>
            <a:endParaRPr lang="en-GB" sz="2000" dirty="0">
              <a:solidFill>
                <a:srgbClr val="696D6F"/>
              </a:solidFill>
              <a:latin typeface="Arial" charset="0"/>
              <a:ea typeface="ＭＳ Ｐゴシック" pitchFamily="34" charset="-128"/>
            </a:endParaRPr>
          </a:p>
        </p:txBody>
      </p:sp>
      <p:sp>
        <p:nvSpPr>
          <p:cNvPr id="7" name="Rectangle 6"/>
          <p:cNvSpPr/>
          <p:nvPr/>
        </p:nvSpPr>
        <p:spPr>
          <a:xfrm>
            <a:off x="7380288" y="4292600"/>
            <a:ext cx="1512887" cy="1368425"/>
          </a:xfrm>
          <a:prstGeom prst="rect">
            <a:avLst/>
          </a:prstGeom>
          <a:solidFill>
            <a:srgbClr val="F3FA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a:solidFill>
                <a:prstClr val="white"/>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5"/>
          <p:cNvSpPr txBox="1">
            <a:spLocks/>
          </p:cNvSpPr>
          <p:nvPr/>
        </p:nvSpPr>
        <p:spPr>
          <a:xfrm>
            <a:off x="457200" y="1668463"/>
            <a:ext cx="8229600" cy="4352925"/>
          </a:xfrm>
          <a:prstGeom prst="rect">
            <a:avLst/>
          </a:prstGeom>
        </p:spPr>
        <p:txBody>
          <a:bodyPr/>
          <a:lstStyle/>
          <a:p>
            <a:pPr marL="444500" indent="-444500" defTabSz="457200" eaLnBrk="0" hangingPunct="0">
              <a:spcAft>
                <a:spcPts val="700"/>
              </a:spcAft>
              <a:buClr>
                <a:srgbClr val="8ABD24"/>
              </a:buClr>
              <a:buSzPct val="100000"/>
              <a:buFont typeface="Wingdings" pitchFamily="2" charset="2"/>
              <a:buChar char=""/>
              <a:defRPr/>
            </a:pPr>
            <a:endParaRPr lang="en-GB" sz="2400" dirty="0">
              <a:solidFill>
                <a:srgbClr val="696D6F"/>
              </a:solidFill>
              <a:latin typeface="Arial"/>
              <a:ea typeface="ＭＳ Ｐゴシック" pitchFamily="34" charset="-128"/>
            </a:endParaRPr>
          </a:p>
        </p:txBody>
      </p:sp>
      <p:pic>
        <p:nvPicPr>
          <p:cNvPr id="22531" name="Picture 2"/>
          <p:cNvPicPr>
            <a:picLocks noChangeAspect="1" noChangeArrowheads="1"/>
          </p:cNvPicPr>
          <p:nvPr/>
        </p:nvPicPr>
        <p:blipFill>
          <a:blip r:embed="rId3" cstate="print"/>
          <a:srcRect/>
          <a:stretch>
            <a:fillRect/>
          </a:stretch>
        </p:blipFill>
        <p:spPr bwMode="auto">
          <a:xfrm>
            <a:off x="2987675" y="1989138"/>
            <a:ext cx="5905500" cy="4551362"/>
          </a:xfrm>
          <a:prstGeom prst="rect">
            <a:avLst/>
          </a:prstGeom>
          <a:noFill/>
          <a:ln w="9525">
            <a:noFill/>
            <a:miter lim="800000"/>
            <a:headEnd/>
            <a:tailEnd/>
          </a:ln>
        </p:spPr>
      </p:pic>
      <p:sp>
        <p:nvSpPr>
          <p:cNvPr id="6" name="Content Placeholder 5"/>
          <p:cNvSpPr txBox="1">
            <a:spLocks/>
          </p:cNvSpPr>
          <p:nvPr/>
        </p:nvSpPr>
        <p:spPr>
          <a:xfrm>
            <a:off x="303213" y="676275"/>
            <a:ext cx="8685212" cy="4352925"/>
          </a:xfrm>
          <a:prstGeom prst="rect">
            <a:avLst/>
          </a:prstGeom>
        </p:spPr>
        <p:txBody>
          <a:bodyPr>
            <a:normAutofit/>
          </a:bodyPr>
          <a:lstStyle/>
          <a:p>
            <a:pPr marL="444500" indent="-444500" defTabSz="457200" eaLnBrk="0" hangingPunct="0">
              <a:spcAft>
                <a:spcPts val="700"/>
              </a:spcAft>
              <a:buClr>
                <a:srgbClr val="8ABD24"/>
              </a:buClr>
              <a:buSzPct val="100000"/>
              <a:buFont typeface="Wingdings" pitchFamily="2" charset="2"/>
              <a:buChar char=""/>
              <a:defRPr/>
            </a:pPr>
            <a:r>
              <a:rPr lang="en-GB" sz="2400" dirty="0">
                <a:solidFill>
                  <a:srgbClr val="696D6F"/>
                </a:solidFill>
                <a:latin typeface="Arial"/>
                <a:ea typeface="ＭＳ Ｐゴシック" pitchFamily="34" charset="-128"/>
              </a:rPr>
              <a:t>Reality:</a:t>
            </a:r>
          </a:p>
          <a:p>
            <a:pPr marL="901700" lvl="1" indent="-444500" defTabSz="457200" eaLnBrk="0" hangingPunct="0">
              <a:spcAft>
                <a:spcPts val="700"/>
              </a:spcAft>
              <a:buClr>
                <a:srgbClr val="8ABD24"/>
              </a:buClr>
              <a:buSzPct val="100000"/>
              <a:buFont typeface="Wingdings" pitchFamily="2" charset="2"/>
              <a:buChar char=""/>
              <a:defRPr/>
            </a:pPr>
            <a:r>
              <a:rPr lang="en-GB" sz="2000" dirty="0">
                <a:solidFill>
                  <a:srgbClr val="696D6F"/>
                </a:solidFill>
                <a:latin typeface="Arial" charset="0"/>
                <a:ea typeface="ＭＳ Ｐゴシック" pitchFamily="34" charset="-128"/>
              </a:rPr>
              <a:t>Wall ties</a:t>
            </a:r>
          </a:p>
          <a:p>
            <a:pPr marL="901700" lvl="1" indent="-444500" defTabSz="457200" eaLnBrk="0" hangingPunct="0">
              <a:spcAft>
                <a:spcPts val="700"/>
              </a:spcAft>
              <a:buClr>
                <a:srgbClr val="8ABD24"/>
              </a:buClr>
              <a:buSzPct val="100000"/>
              <a:buFont typeface="Wingdings" pitchFamily="2" charset="2"/>
              <a:buChar char=""/>
              <a:defRPr/>
            </a:pPr>
            <a:r>
              <a:rPr lang="en-GB" sz="2000" dirty="0">
                <a:solidFill>
                  <a:srgbClr val="696D6F"/>
                </a:solidFill>
                <a:latin typeface="Arial" charset="0"/>
                <a:ea typeface="ＭＳ Ｐゴシック" pitchFamily="34" charset="-128"/>
              </a:rPr>
              <a:t>Compressed edge seal</a:t>
            </a:r>
          </a:p>
          <a:p>
            <a:pPr marL="901700" lvl="1" indent="-444500" defTabSz="457200" eaLnBrk="0" hangingPunct="0">
              <a:spcAft>
                <a:spcPts val="700"/>
              </a:spcAft>
              <a:buClr>
                <a:srgbClr val="8ABD24"/>
              </a:buClr>
              <a:buSzPct val="100000"/>
              <a:buFont typeface="Wingdings" pitchFamily="2" charset="2"/>
              <a:buChar char=""/>
              <a:defRPr/>
            </a:pPr>
            <a:r>
              <a:rPr lang="en-GB" sz="2000" dirty="0">
                <a:solidFill>
                  <a:srgbClr val="696D6F"/>
                </a:solidFill>
                <a:latin typeface="Arial" charset="0"/>
                <a:ea typeface="ＭＳ Ｐゴシック" pitchFamily="34" charset="-128"/>
              </a:rPr>
              <a:t>Insulation</a:t>
            </a:r>
          </a:p>
          <a:p>
            <a:pPr marL="901700" lvl="1" indent="-444500" defTabSz="457200" eaLnBrk="0" hangingPunct="0">
              <a:spcAft>
                <a:spcPts val="700"/>
              </a:spcAft>
              <a:buClr>
                <a:srgbClr val="8ABD24"/>
              </a:buClr>
              <a:buSzPct val="100000"/>
              <a:defRPr/>
            </a:pPr>
            <a:endParaRPr lang="en-GB" sz="2000" dirty="0">
              <a:solidFill>
                <a:srgbClr val="696D6F"/>
              </a:solidFill>
              <a:latin typeface="Arial" charset="0"/>
              <a:ea typeface="ＭＳ Ｐゴシック" pitchFamily="34" charset="-128"/>
            </a:endParaRPr>
          </a:p>
        </p:txBody>
      </p:sp>
      <p:pic>
        <p:nvPicPr>
          <p:cNvPr id="22533" name="Picture 6"/>
          <p:cNvPicPr>
            <a:picLocks noChangeAspect="1" noChangeArrowheads="1"/>
          </p:cNvPicPr>
          <p:nvPr/>
        </p:nvPicPr>
        <p:blipFill>
          <a:blip r:embed="rId4" cstate="print"/>
          <a:srcRect/>
          <a:stretch>
            <a:fillRect/>
          </a:stretch>
        </p:blipFill>
        <p:spPr bwMode="auto">
          <a:xfrm>
            <a:off x="4079875" y="1557338"/>
            <a:ext cx="420688" cy="334962"/>
          </a:xfrm>
          <a:prstGeom prst="rect">
            <a:avLst/>
          </a:prstGeom>
          <a:noFill/>
          <a:ln w="9525">
            <a:noFill/>
            <a:miter lim="800000"/>
            <a:headEnd/>
            <a:tailEnd/>
          </a:ln>
        </p:spPr>
      </p:pic>
      <p:pic>
        <p:nvPicPr>
          <p:cNvPr id="22534" name="Picture 7"/>
          <p:cNvPicPr>
            <a:picLocks noChangeAspect="1" noChangeArrowheads="1"/>
          </p:cNvPicPr>
          <p:nvPr/>
        </p:nvPicPr>
        <p:blipFill>
          <a:blip r:embed="rId5" cstate="print"/>
          <a:srcRect/>
          <a:stretch>
            <a:fillRect/>
          </a:stretch>
        </p:blipFill>
        <p:spPr bwMode="auto">
          <a:xfrm>
            <a:off x="2339975" y="981075"/>
            <a:ext cx="431825" cy="503238"/>
          </a:xfrm>
          <a:prstGeom prst="rect">
            <a:avLst/>
          </a:prstGeom>
          <a:noFill/>
          <a:ln w="9525">
            <a:noFill/>
            <a:miter lim="800000"/>
            <a:headEnd/>
            <a:tailEnd/>
          </a:ln>
        </p:spPr>
      </p:pic>
      <p:pic>
        <p:nvPicPr>
          <p:cNvPr id="22535" name="Picture 8"/>
          <p:cNvPicPr>
            <a:picLocks noChangeAspect="1" noChangeArrowheads="1"/>
          </p:cNvPicPr>
          <p:nvPr/>
        </p:nvPicPr>
        <p:blipFill>
          <a:blip r:embed="rId4" cstate="print"/>
          <a:srcRect/>
          <a:stretch>
            <a:fillRect/>
          </a:stretch>
        </p:blipFill>
        <p:spPr bwMode="auto">
          <a:xfrm>
            <a:off x="2497138" y="1939925"/>
            <a:ext cx="419100" cy="336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End of Term Report</a:t>
            </a:r>
            <a:endParaRPr lang="en-GB" dirty="0"/>
          </a:p>
        </p:txBody>
      </p:sp>
      <p:sp>
        <p:nvSpPr>
          <p:cNvPr id="6" name="Rectangle 5"/>
          <p:cNvSpPr/>
          <p:nvPr/>
        </p:nvSpPr>
        <p:spPr>
          <a:xfrm>
            <a:off x="683568" y="1372706"/>
            <a:ext cx="7056783" cy="400110"/>
          </a:xfrm>
          <a:prstGeom prst="rect">
            <a:avLst/>
          </a:prstGeom>
        </p:spPr>
        <p:txBody>
          <a:bodyPr wrap="square">
            <a:spAutoFit/>
          </a:bodyPr>
          <a:lstStyle/>
          <a:p>
            <a:pPr defTabSz="457200"/>
            <a:r>
              <a:rPr lang="en-GB" sz="2000" i="1" dirty="0" smtClean="0">
                <a:solidFill>
                  <a:srgbClr val="696D6F"/>
                </a:solidFill>
                <a:latin typeface="Arial" charset="0"/>
                <a:ea typeface="ＭＳ Ｐゴシック" pitchFamily="34" charset="-128"/>
              </a:rPr>
              <a:t>Launched 8</a:t>
            </a:r>
            <a:r>
              <a:rPr lang="en-GB" sz="2000" i="1" baseline="30000" dirty="0" smtClean="0">
                <a:solidFill>
                  <a:srgbClr val="696D6F"/>
                </a:solidFill>
                <a:latin typeface="Arial" charset="0"/>
                <a:ea typeface="ＭＳ Ｐゴシック" pitchFamily="34" charset="-128"/>
              </a:rPr>
              <a:t>th</a:t>
            </a:r>
            <a:r>
              <a:rPr lang="en-GB" sz="2000" i="1" dirty="0" smtClean="0">
                <a:solidFill>
                  <a:srgbClr val="696D6F"/>
                </a:solidFill>
                <a:latin typeface="Arial" charset="0"/>
                <a:ea typeface="ＭＳ Ｐゴシック" pitchFamily="34" charset="-128"/>
              </a:rPr>
              <a:t> July 2014 </a:t>
            </a:r>
            <a:endParaRPr lang="en-GB" sz="2000" i="1" dirty="0">
              <a:solidFill>
                <a:srgbClr val="696D6F"/>
              </a:solidFill>
              <a:latin typeface="Arial" charset="0"/>
              <a:ea typeface="ＭＳ Ｐゴシック" pitchFamily="34" charset="-128"/>
            </a:endParaRPr>
          </a:p>
        </p:txBody>
      </p:sp>
      <p:pic>
        <p:nvPicPr>
          <p:cNvPr id="7" name="Picture 2"/>
          <p:cNvPicPr>
            <a:picLocks noChangeAspect="1" noChangeArrowheads="1"/>
          </p:cNvPicPr>
          <p:nvPr/>
        </p:nvPicPr>
        <p:blipFill>
          <a:blip r:embed="rId3" cstate="print"/>
          <a:srcRect/>
          <a:stretch>
            <a:fillRect/>
          </a:stretch>
        </p:blipFill>
        <p:spPr bwMode="auto">
          <a:xfrm>
            <a:off x="1005139" y="1988840"/>
            <a:ext cx="2414733" cy="3456383"/>
          </a:xfrm>
          <a:prstGeom prst="rect">
            <a:avLst/>
          </a:prstGeom>
          <a:ln w="3175">
            <a:solidFill>
              <a:schemeClr val="tx1"/>
            </a:solidFill>
          </a:ln>
          <a:effectLst>
            <a:outerShdw blurRad="50800" dist="38100" dir="2700000" algn="tl" rotWithShape="0">
              <a:prstClr val="black">
                <a:alpha val="40000"/>
              </a:prstClr>
            </a:outerShdw>
          </a:effectLst>
        </p:spPr>
      </p:pic>
      <p:pic>
        <p:nvPicPr>
          <p:cNvPr id="11" name="Content Placeholder 4" descr="020.jpg"/>
          <p:cNvPicPr>
            <a:picLocks noChangeAspect="1"/>
          </p:cNvPicPr>
          <p:nvPr/>
        </p:nvPicPr>
        <p:blipFill>
          <a:blip r:embed="rId4" cstate="print"/>
          <a:stretch>
            <a:fillRect/>
          </a:stretch>
        </p:blipFill>
        <p:spPr>
          <a:xfrm>
            <a:off x="4648200" y="836712"/>
            <a:ext cx="3668216" cy="2445477"/>
          </a:xfrm>
          <a:prstGeom prst="rect">
            <a:avLst/>
          </a:prstGeom>
        </p:spPr>
      </p:pic>
      <p:pic>
        <p:nvPicPr>
          <p:cNvPr id="12" name="Content Placeholder 5" descr="022.jpg"/>
          <p:cNvPicPr>
            <a:picLocks noChangeAspect="1"/>
          </p:cNvPicPr>
          <p:nvPr/>
        </p:nvPicPr>
        <p:blipFill>
          <a:blip r:embed="rId5" cstate="print"/>
          <a:stretch>
            <a:fillRect/>
          </a:stretch>
        </p:blipFill>
        <p:spPr>
          <a:xfrm>
            <a:off x="4648200" y="3782543"/>
            <a:ext cx="3668216" cy="2445477"/>
          </a:xfrm>
          <a:prstGeom prst="rect">
            <a:avLst/>
          </a:prstGeom>
        </p:spPr>
      </p:pic>
      <p:sp>
        <p:nvSpPr>
          <p:cNvPr id="13" name="TextBox 12"/>
          <p:cNvSpPr txBox="1"/>
          <p:nvPr/>
        </p:nvSpPr>
        <p:spPr>
          <a:xfrm>
            <a:off x="4427984" y="6228020"/>
            <a:ext cx="4032448" cy="369332"/>
          </a:xfrm>
          <a:prstGeom prst="rect">
            <a:avLst/>
          </a:prstGeom>
          <a:noFill/>
        </p:spPr>
        <p:txBody>
          <a:bodyPr wrap="square" rtlCol="0">
            <a:spAutoFit/>
          </a:bodyPr>
          <a:lstStyle/>
          <a:p>
            <a:pPr algn="ctr" defTabSz="457200"/>
            <a:r>
              <a:rPr lang="en-GB" dirty="0" smtClean="0">
                <a:solidFill>
                  <a:srgbClr val="696D6F"/>
                </a:solidFill>
                <a:latin typeface="Arial" charset="0"/>
                <a:ea typeface="ＭＳ Ｐゴシック" pitchFamily="34" charset="-128"/>
              </a:rPr>
              <a:t>Stephen Stone – Crest Nicholson</a:t>
            </a:r>
            <a:endParaRPr lang="en-GB" dirty="0">
              <a:solidFill>
                <a:srgbClr val="696D6F"/>
              </a:solidFill>
              <a:latin typeface="Arial" charset="0"/>
              <a:ea typeface="ＭＳ Ｐゴシック" pitchFamily="34" charset="-128"/>
            </a:endParaRPr>
          </a:p>
        </p:txBody>
      </p:sp>
      <p:sp>
        <p:nvSpPr>
          <p:cNvPr id="14" name="TextBox 13"/>
          <p:cNvSpPr txBox="1"/>
          <p:nvPr/>
        </p:nvSpPr>
        <p:spPr>
          <a:xfrm>
            <a:off x="4427984" y="3282189"/>
            <a:ext cx="4032448" cy="369332"/>
          </a:xfrm>
          <a:prstGeom prst="rect">
            <a:avLst/>
          </a:prstGeom>
          <a:noFill/>
        </p:spPr>
        <p:txBody>
          <a:bodyPr wrap="square" rtlCol="0">
            <a:spAutoFit/>
          </a:bodyPr>
          <a:lstStyle/>
          <a:p>
            <a:pPr algn="ctr" defTabSz="457200"/>
            <a:r>
              <a:rPr lang="en-GB" dirty="0" smtClean="0">
                <a:solidFill>
                  <a:srgbClr val="696D6F"/>
                </a:solidFill>
                <a:latin typeface="Arial" charset="0"/>
                <a:ea typeface="ＭＳ Ｐゴシック" pitchFamily="34" charset="-128"/>
              </a:rPr>
              <a:t>Stephen Williams MP – DCLG</a:t>
            </a:r>
            <a:endParaRPr lang="en-GB" dirty="0">
              <a:solidFill>
                <a:srgbClr val="696D6F"/>
              </a:solidFill>
              <a:latin typeface="Arial" charset="0"/>
              <a:ea typeface="ＭＳ Ｐゴシック" pitchFamily="34" charset="-128"/>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a:off x="1547664" y="0"/>
            <a:ext cx="7092280" cy="6858000"/>
          </a:xfrm>
          <a:prstGeom prst="rect">
            <a:avLst/>
          </a:prstGeom>
          <a:noFill/>
          <a:ln w="9525">
            <a:noFill/>
            <a:miter lim="800000"/>
            <a:headEnd/>
            <a:tailEnd/>
          </a:ln>
        </p:spPr>
      </p:pic>
      <p:sp>
        <p:nvSpPr>
          <p:cNvPr id="4" name="Title 1"/>
          <p:cNvSpPr txBox="1">
            <a:spLocks/>
          </p:cNvSpPr>
          <p:nvPr/>
        </p:nvSpPr>
        <p:spPr>
          <a:xfrm rot="16200000">
            <a:off x="-1864342" y="3456631"/>
            <a:ext cx="5904656" cy="664818"/>
          </a:xfrm>
          <a:prstGeom prst="rect">
            <a:avLst/>
          </a:prstGeom>
          <a:solidFill>
            <a:schemeClr val="tx1">
              <a:lumMod val="75000"/>
            </a:schemeClr>
          </a:solidFill>
        </p:spPr>
        <p:txBody>
          <a:bodyPr/>
          <a:lstStyle/>
          <a:p>
            <a:pPr algn="ctr" defTabSz="457200" eaLnBrk="0" hangingPunct="0">
              <a:defRPr/>
            </a:pPr>
            <a:r>
              <a:rPr lang="en-GB" sz="2800" dirty="0" smtClean="0">
                <a:solidFill>
                  <a:prstClr val="white"/>
                </a:solidFill>
                <a:latin typeface="Arial"/>
                <a:ea typeface="ＭＳ Ｐゴシック" charset="0"/>
              </a:rPr>
              <a:t>Areas for change </a:t>
            </a:r>
            <a:endParaRPr lang="en-GB" sz="2800" dirty="0">
              <a:solidFill>
                <a:prstClr val="white"/>
              </a:solidFill>
              <a:latin typeface="Arial"/>
              <a:ea typeface="ＭＳ Ｐゴシック" charset="0"/>
            </a:endParaRPr>
          </a:p>
        </p:txBody>
      </p:sp>
      <p:sp>
        <p:nvSpPr>
          <p:cNvPr id="5" name="Rectangle 4"/>
          <p:cNvSpPr/>
          <p:nvPr/>
        </p:nvSpPr>
        <p:spPr>
          <a:xfrm>
            <a:off x="1547664" y="1916832"/>
            <a:ext cx="7092280" cy="12241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6" name="Rectangle 5"/>
          <p:cNvSpPr/>
          <p:nvPr/>
        </p:nvSpPr>
        <p:spPr>
          <a:xfrm>
            <a:off x="1547664" y="3140968"/>
            <a:ext cx="7092280" cy="12241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8" name="Rectangle 7"/>
          <p:cNvSpPr/>
          <p:nvPr/>
        </p:nvSpPr>
        <p:spPr>
          <a:xfrm>
            <a:off x="1547664" y="4365104"/>
            <a:ext cx="7092280" cy="12241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9" name="Rectangle 8"/>
          <p:cNvSpPr/>
          <p:nvPr/>
        </p:nvSpPr>
        <p:spPr>
          <a:xfrm>
            <a:off x="1547664" y="5589240"/>
            <a:ext cx="7092280" cy="12241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1000"/>
                                        <p:tgtEl>
                                          <p:spTgt spid="6"/>
                                        </p:tgtEl>
                                      </p:cBhvr>
                                    </p:animEffect>
                                    <p:set>
                                      <p:cBhvr>
                                        <p:cTn id="12" dur="1" fill="hold">
                                          <p:stCondLst>
                                            <p:cond delay="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1000"/>
                                        <p:tgtEl>
                                          <p:spTgt spid="8"/>
                                        </p:tgtEl>
                                      </p:cBhvr>
                                    </p:animEffect>
                                    <p:set>
                                      <p:cBhvr>
                                        <p:cTn id="17" dur="1" fill="hold">
                                          <p:stCondLst>
                                            <p:cond delay="9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1000"/>
                                        <p:tgtEl>
                                          <p:spTgt spid="9"/>
                                        </p:tgtEl>
                                      </p:cBhvr>
                                    </p:animEffect>
                                    <p:set>
                                      <p:cBhvr>
                                        <p:cTn id="22"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ontent Placeholder 5"/>
          <p:cNvSpPr>
            <a:spLocks noGrp="1"/>
          </p:cNvSpPr>
          <p:nvPr>
            <p:ph sz="quarter" idx="4"/>
          </p:nvPr>
        </p:nvSpPr>
        <p:spPr>
          <a:xfrm>
            <a:off x="539552" y="1600200"/>
            <a:ext cx="8352928" cy="1164016"/>
          </a:xfrm>
        </p:spPr>
        <p:txBody>
          <a:bodyPr/>
          <a:lstStyle/>
          <a:p>
            <a:pPr marL="12700" lvl="0" indent="-457200">
              <a:spcAft>
                <a:spcPts val="0"/>
              </a:spcAft>
              <a:buNone/>
            </a:pPr>
            <a:r>
              <a:rPr lang="en-GB" dirty="0" smtClean="0"/>
              <a:t>Need for action</a:t>
            </a:r>
            <a:endParaRPr lang="en-GB" sz="2200" i="1" dirty="0" smtClean="0"/>
          </a:p>
          <a:p>
            <a:pPr marL="901700" lvl="2" indent="-457200">
              <a:spcAft>
                <a:spcPts val="0"/>
              </a:spcAft>
            </a:pPr>
            <a:r>
              <a:rPr lang="en-GB" sz="2200" i="1" dirty="0" smtClean="0"/>
              <a:t>A significant &amp; widespread Performance Gap exists</a:t>
            </a:r>
          </a:p>
          <a:p>
            <a:pPr marL="901700" lvl="2" indent="-457200">
              <a:spcAft>
                <a:spcPts val="0"/>
              </a:spcAft>
            </a:pPr>
            <a:r>
              <a:rPr lang="en-GB" sz="2200" i="1" dirty="0" smtClean="0"/>
              <a:t>It occurs across all stages of the process</a:t>
            </a:r>
          </a:p>
          <a:p>
            <a:pPr marL="901700" lvl="2" indent="-457200">
              <a:spcAft>
                <a:spcPts val="0"/>
              </a:spcAft>
            </a:pPr>
            <a:endParaRPr lang="en-GB" sz="2200" i="1" dirty="0" smtClean="0"/>
          </a:p>
        </p:txBody>
      </p:sp>
      <p:sp>
        <p:nvSpPr>
          <p:cNvPr id="6" name="Title 5"/>
          <p:cNvSpPr>
            <a:spLocks noGrp="1"/>
          </p:cNvSpPr>
          <p:nvPr>
            <p:ph type="title"/>
          </p:nvPr>
        </p:nvSpPr>
        <p:spPr/>
        <p:txBody>
          <a:bodyPr/>
          <a:lstStyle/>
          <a:p>
            <a:r>
              <a:rPr lang="en-GB" sz="3000" dirty="0" smtClean="0"/>
              <a:t>SAP &amp; Part L Specific Recommendations</a:t>
            </a:r>
            <a:endParaRPr lang="en-GB" sz="3000" dirty="0"/>
          </a:p>
        </p:txBody>
      </p:sp>
      <p:sp>
        <p:nvSpPr>
          <p:cNvPr id="8" name="Text Box 3"/>
          <p:cNvSpPr txBox="1">
            <a:spLocks noChangeArrowheads="1"/>
          </p:cNvSpPr>
          <p:nvPr/>
        </p:nvSpPr>
        <p:spPr bwMode="auto">
          <a:xfrm>
            <a:off x="8675688" y="6610350"/>
            <a:ext cx="468312" cy="244475"/>
          </a:xfrm>
          <a:prstGeom prst="rect">
            <a:avLst/>
          </a:prstGeom>
          <a:noFill/>
          <a:ln w="9525">
            <a:noFill/>
            <a:miter lim="800000"/>
            <a:headEnd/>
            <a:tailEnd/>
          </a:ln>
        </p:spPr>
        <p:txBody>
          <a:bodyPr>
            <a:spAutoFit/>
          </a:bodyPr>
          <a:lstStyle/>
          <a:p>
            <a:pPr algn="r" defTabSz="457200" eaLnBrk="0" hangingPunct="0">
              <a:spcBef>
                <a:spcPct val="50000"/>
              </a:spcBef>
            </a:pPr>
            <a:fld id="{C24A0246-8A3E-47FB-8664-AF3439732D0E}" type="slidenum">
              <a:rPr lang="en-GB" sz="1000" smtClean="0">
                <a:solidFill>
                  <a:srgbClr val="99CC00"/>
                </a:solidFill>
                <a:latin typeface="Arial" charset="0"/>
                <a:ea typeface="ＭＳ Ｐゴシック" pitchFamily="34" charset="-128"/>
                <a:cs typeface="Arial" pitchFamily="34" charset="0"/>
              </a:rPr>
              <a:pPr algn="r" defTabSz="457200" eaLnBrk="0" hangingPunct="0">
                <a:spcBef>
                  <a:spcPct val="50000"/>
                </a:spcBef>
              </a:pPr>
              <a:t>46</a:t>
            </a:fld>
            <a:endParaRPr lang="en-GB" sz="1000" dirty="0" smtClean="0">
              <a:solidFill>
                <a:srgbClr val="99CC00"/>
              </a:solidFill>
              <a:latin typeface="Arial" charset="0"/>
              <a:ea typeface="ＭＳ Ｐゴシック" pitchFamily="34" charset="-128"/>
              <a:cs typeface="Arial" pitchFamily="34" charset="0"/>
            </a:endParaRPr>
          </a:p>
        </p:txBody>
      </p:sp>
      <p:sp>
        <p:nvSpPr>
          <p:cNvPr id="10" name="Content Placeholder 5"/>
          <p:cNvSpPr txBox="1">
            <a:spLocks/>
          </p:cNvSpPr>
          <p:nvPr/>
        </p:nvSpPr>
        <p:spPr>
          <a:xfrm>
            <a:off x="303213" y="2752328"/>
            <a:ext cx="8685212" cy="2476872"/>
          </a:xfrm>
          <a:prstGeom prst="rect">
            <a:avLst/>
          </a:prstGeom>
        </p:spPr>
        <p:txBody>
          <a:bodyPr>
            <a:normAutofit fontScale="92500" lnSpcReduction="10000"/>
          </a:bodyPr>
          <a:lstStyle/>
          <a:p>
            <a:pPr marL="444500" indent="-444500" defTabSz="457200" eaLnBrk="0" hangingPunct="0">
              <a:spcAft>
                <a:spcPts val="700"/>
              </a:spcAft>
              <a:buClr>
                <a:srgbClr val="8ABD24"/>
              </a:buClr>
              <a:buSzPct val="100000"/>
              <a:buFont typeface="Wingdings" pitchFamily="2" charset="2"/>
              <a:buChar char=""/>
              <a:defRPr/>
            </a:pPr>
            <a:endParaRPr lang="en-GB" sz="1000" dirty="0">
              <a:solidFill>
                <a:srgbClr val="696D6F"/>
              </a:solidFill>
              <a:latin typeface="Arial"/>
              <a:ea typeface="ＭＳ Ｐゴシック" pitchFamily="34" charset="-128"/>
            </a:endParaRPr>
          </a:p>
          <a:p>
            <a:pPr marL="444500" indent="-444500" defTabSz="457200" eaLnBrk="0" hangingPunct="0">
              <a:spcAft>
                <a:spcPts val="700"/>
              </a:spcAft>
              <a:buClr>
                <a:srgbClr val="8ABD24"/>
              </a:buClr>
              <a:buSzPct val="100000"/>
              <a:buFont typeface="Wingdings" pitchFamily="2" charset="2"/>
              <a:buChar char=""/>
              <a:defRPr/>
            </a:pPr>
            <a:r>
              <a:rPr lang="en-GB" sz="2400" dirty="0" smtClean="0">
                <a:solidFill>
                  <a:srgbClr val="696D6F"/>
                </a:solidFill>
                <a:latin typeface="Arial"/>
                <a:ea typeface="ＭＳ Ｐゴシック" pitchFamily="34" charset="-128"/>
              </a:rPr>
              <a:t>Key areas for change:</a:t>
            </a:r>
            <a:endParaRPr lang="en-GB" sz="2400" dirty="0">
              <a:solidFill>
                <a:srgbClr val="696D6F"/>
              </a:solidFill>
              <a:latin typeface="Arial"/>
              <a:ea typeface="ＭＳ Ｐゴシック" pitchFamily="34" charset="-128"/>
            </a:endParaRPr>
          </a:p>
          <a:p>
            <a:pPr marL="901700" lvl="1" indent="-444500" defTabSz="457200" eaLnBrk="0" hangingPunct="0">
              <a:spcAft>
                <a:spcPts val="700"/>
              </a:spcAft>
              <a:buClr>
                <a:srgbClr val="8ABD24"/>
              </a:buClr>
              <a:buSzPct val="100000"/>
              <a:buFont typeface="Wingdings" pitchFamily="2" charset="2"/>
              <a:buChar char=""/>
              <a:defRPr/>
            </a:pPr>
            <a:r>
              <a:rPr lang="en-GB" sz="2000" dirty="0" smtClean="0">
                <a:solidFill>
                  <a:srgbClr val="696D6F"/>
                </a:solidFill>
                <a:latin typeface="Arial" charset="0"/>
                <a:ea typeface="ＭＳ Ｐゴシック" pitchFamily="34" charset="-128"/>
              </a:rPr>
              <a:t>SAP Process – Improved Compliance Reporting</a:t>
            </a:r>
          </a:p>
          <a:p>
            <a:pPr marL="901700" lvl="1" indent="-444500" defTabSz="457200" eaLnBrk="0" hangingPunct="0">
              <a:spcAft>
                <a:spcPts val="700"/>
              </a:spcAft>
              <a:buClr>
                <a:srgbClr val="8ABD24"/>
              </a:buClr>
              <a:buSzPct val="100000"/>
              <a:buFont typeface="Wingdings" pitchFamily="2" charset="2"/>
              <a:buChar char=""/>
              <a:defRPr/>
            </a:pPr>
            <a:r>
              <a:rPr lang="en-GB" sz="2000" dirty="0" smtClean="0">
                <a:solidFill>
                  <a:srgbClr val="696D6F"/>
                </a:solidFill>
                <a:latin typeface="Arial" charset="0"/>
                <a:ea typeface="ＭＳ Ｐゴシック" pitchFamily="34" charset="-128"/>
              </a:rPr>
              <a:t>Governance of SAP Schemes and Assessors</a:t>
            </a:r>
          </a:p>
          <a:p>
            <a:pPr marL="901700" lvl="1" indent="-444500" defTabSz="457200" eaLnBrk="0" hangingPunct="0">
              <a:spcAft>
                <a:spcPts val="700"/>
              </a:spcAft>
              <a:buClr>
                <a:srgbClr val="8ABD24"/>
              </a:buClr>
              <a:buSzPct val="100000"/>
              <a:buFont typeface="Wingdings" pitchFamily="2" charset="2"/>
              <a:buChar char=""/>
              <a:defRPr/>
            </a:pPr>
            <a:r>
              <a:rPr lang="en-GB" sz="2000" dirty="0" smtClean="0">
                <a:solidFill>
                  <a:srgbClr val="696D6F"/>
                </a:solidFill>
                <a:latin typeface="Arial" charset="0"/>
                <a:ea typeface="ＭＳ Ｐゴシック" pitchFamily="34" charset="-128"/>
              </a:rPr>
              <a:t>Improved U-value and Psi-Value Calculations</a:t>
            </a:r>
          </a:p>
          <a:p>
            <a:pPr marL="901700" lvl="1" indent="-444500" defTabSz="457200" eaLnBrk="0" hangingPunct="0">
              <a:spcAft>
                <a:spcPts val="700"/>
              </a:spcAft>
              <a:buClr>
                <a:srgbClr val="8ABD24"/>
              </a:buClr>
              <a:buSzPct val="100000"/>
              <a:buFont typeface="Wingdings" pitchFamily="2" charset="2"/>
              <a:buChar char=""/>
              <a:defRPr/>
            </a:pPr>
            <a:r>
              <a:rPr lang="en-GB" sz="2000" dirty="0" smtClean="0">
                <a:solidFill>
                  <a:srgbClr val="696D6F"/>
                </a:solidFill>
                <a:latin typeface="Arial" charset="0"/>
                <a:ea typeface="ＭＳ Ｐゴシック" pitchFamily="34" charset="-128"/>
              </a:rPr>
              <a:t>Review of SAP methodology and Assumptions</a:t>
            </a:r>
          </a:p>
          <a:p>
            <a:pPr marL="901700" lvl="1" indent="-444500" defTabSz="457200" eaLnBrk="0" hangingPunct="0">
              <a:spcAft>
                <a:spcPts val="700"/>
              </a:spcAft>
              <a:buClr>
                <a:srgbClr val="8ABD24"/>
              </a:buClr>
              <a:buSzPct val="100000"/>
              <a:buFont typeface="Wingdings" pitchFamily="2" charset="2"/>
              <a:buChar char=""/>
              <a:defRPr/>
            </a:pPr>
            <a:r>
              <a:rPr lang="en-GB" sz="2000" dirty="0" smtClean="0">
                <a:solidFill>
                  <a:srgbClr val="696D6F"/>
                </a:solidFill>
                <a:latin typeface="Arial" charset="0"/>
                <a:ea typeface="ＭＳ Ｐゴシック" pitchFamily="34" charset="-128"/>
              </a:rPr>
              <a:t>Changes to SAP Software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10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10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10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fade">
                                      <p:cBhvr>
                                        <p:cTn id="22" dur="10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fade">
                                      <p:cBhvr>
                                        <p:cTn id="27" dur="10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8920"/>
            <a:ext cx="3965653" cy="1123950"/>
          </a:xfrm>
        </p:spPr>
        <p:txBody>
          <a:bodyPr/>
          <a:lstStyle/>
          <a:p>
            <a:r>
              <a:rPr lang="en-GB" b="1" dirty="0" smtClean="0"/>
              <a:t>Thank you</a:t>
            </a:r>
            <a:endParaRPr lang="en-GB" b="1" dirty="0"/>
          </a:p>
        </p:txBody>
      </p:sp>
      <p:pic>
        <p:nvPicPr>
          <p:cNvPr id="4" name="Picture 3" descr="Interim report_Full report.jpg"/>
          <p:cNvPicPr>
            <a:picLocks noChangeAspect="1"/>
          </p:cNvPicPr>
          <p:nvPr/>
        </p:nvPicPr>
        <p:blipFill>
          <a:blip r:embed="rId3" cstate="print"/>
          <a:stretch>
            <a:fillRect/>
          </a:stretch>
        </p:blipFill>
        <p:spPr>
          <a:xfrm>
            <a:off x="4422853" y="948353"/>
            <a:ext cx="2440013" cy="3456384"/>
          </a:xfrm>
          <a:prstGeom prst="rect">
            <a:avLst/>
          </a:prstGeom>
          <a:effectLst>
            <a:outerShdw blurRad="50800" dist="38100" dir="2700000" algn="tl" rotWithShape="0">
              <a:prstClr val="black">
                <a:alpha val="40000"/>
              </a:prstClr>
            </a:outerShdw>
          </a:effectLst>
        </p:spPr>
      </p:pic>
      <p:pic>
        <p:nvPicPr>
          <p:cNvPr id="5" name="Picture 4" descr="Front cover_Evidence Report.JPG"/>
          <p:cNvPicPr>
            <a:picLocks noChangeAspect="1"/>
          </p:cNvPicPr>
          <p:nvPr/>
        </p:nvPicPr>
        <p:blipFill>
          <a:blip r:embed="rId4" cstate="print"/>
          <a:stretch>
            <a:fillRect/>
          </a:stretch>
        </p:blipFill>
        <p:spPr>
          <a:xfrm rot="1155619">
            <a:off x="5070924" y="1746448"/>
            <a:ext cx="2448272" cy="3457923"/>
          </a:xfrm>
          <a:prstGeom prst="rect">
            <a:avLst/>
          </a:prstGeom>
          <a:effectLst>
            <a:outerShdw blurRad="50800" dist="38100" dir="2700000" algn="tl" rotWithShape="0">
              <a:prstClr val="black">
                <a:alpha val="40000"/>
              </a:prstClr>
            </a:outerShdw>
          </a:effectLst>
        </p:spPr>
      </p:pic>
      <p:pic>
        <p:nvPicPr>
          <p:cNvPr id="1026" name="Picture 2"/>
          <p:cNvPicPr>
            <a:picLocks noChangeAspect="1" noChangeArrowheads="1"/>
          </p:cNvPicPr>
          <p:nvPr/>
        </p:nvPicPr>
        <p:blipFill>
          <a:blip r:embed="rId5" cstate="print"/>
          <a:srcRect/>
          <a:stretch>
            <a:fillRect/>
          </a:stretch>
        </p:blipFill>
        <p:spPr bwMode="auto">
          <a:xfrm rot="2331250">
            <a:off x="5804734" y="2837917"/>
            <a:ext cx="2414733" cy="3456383"/>
          </a:xfrm>
          <a:prstGeom prst="rect">
            <a:avLst/>
          </a:prstGeom>
          <a:ln w="3175">
            <a:solidFill>
              <a:schemeClr val="tx1"/>
            </a:solidFill>
          </a:ln>
          <a:effectLst>
            <a:outerShdw blurRad="50800" dist="38100" dir="2700000" algn="tl" rotWithShape="0">
              <a:prstClr val="black">
                <a:alpha val="40000"/>
              </a:prstClr>
            </a:outerShdw>
          </a:effectLst>
        </p:spPr>
      </p:pic>
      <p:sp>
        <p:nvSpPr>
          <p:cNvPr id="6" name="Rectangle 5"/>
          <p:cNvSpPr/>
          <p:nvPr/>
        </p:nvSpPr>
        <p:spPr>
          <a:xfrm>
            <a:off x="216024" y="809997"/>
            <a:ext cx="4572000" cy="1138773"/>
          </a:xfrm>
          <a:prstGeom prst="rect">
            <a:avLst/>
          </a:prstGeom>
        </p:spPr>
        <p:txBody>
          <a:bodyPr>
            <a:spAutoFit/>
          </a:bodyPr>
          <a:lstStyle/>
          <a:p>
            <a:pPr defTabSz="457200"/>
            <a:r>
              <a:rPr lang="en-GB" sz="2400" dirty="0" smtClean="0">
                <a:solidFill>
                  <a:srgbClr val="696D6F"/>
                </a:solidFill>
                <a:latin typeface="Arial" charset="0"/>
                <a:ea typeface="ＭＳ Ｐゴシック" pitchFamily="34" charset="-128"/>
              </a:rPr>
              <a:t>Stay in touch:</a:t>
            </a:r>
            <a:endParaRPr lang="en-GB" sz="2400" dirty="0" smtClean="0">
              <a:solidFill>
                <a:srgbClr val="696D6F"/>
              </a:solidFill>
              <a:latin typeface="Arial" charset="0"/>
              <a:ea typeface="ＭＳ Ｐゴシック" pitchFamily="34" charset="-128"/>
              <a:hlinkClick r:id="rId6"/>
            </a:endParaRPr>
          </a:p>
          <a:p>
            <a:pPr defTabSz="457200"/>
            <a:r>
              <a:rPr lang="en-GB" sz="2000" dirty="0" smtClean="0">
                <a:solidFill>
                  <a:srgbClr val="696D6F"/>
                </a:solidFill>
                <a:latin typeface="Arial" charset="0"/>
                <a:ea typeface="ＭＳ Ｐゴシック" pitchFamily="34" charset="-128"/>
                <a:hlinkClick r:id="rId6"/>
              </a:rPr>
              <a:t>www.zerocarbonhub.org</a:t>
            </a:r>
            <a:r>
              <a:rPr lang="en-GB" sz="2400" dirty="0" smtClean="0">
                <a:solidFill>
                  <a:srgbClr val="696D6F"/>
                </a:solidFill>
                <a:latin typeface="Arial" charset="0"/>
                <a:ea typeface="ＭＳ Ｐゴシック" pitchFamily="34" charset="-128"/>
              </a:rPr>
              <a:t> </a:t>
            </a:r>
          </a:p>
          <a:p>
            <a:pPr marL="0" lvl="1" defTabSz="457200"/>
            <a:r>
              <a:rPr lang="en-US" sz="2000" dirty="0" smtClean="0">
                <a:solidFill>
                  <a:srgbClr val="696D6F"/>
                </a:solidFill>
                <a:latin typeface="Arial" charset="0"/>
                <a:ea typeface="ＭＳ Ｐゴシック" pitchFamily="34" charset="-128"/>
                <a:hlinkClick r:id="rId7"/>
              </a:rPr>
              <a:t>Ross.holleron@zerocarbonhub.org</a:t>
            </a:r>
            <a:r>
              <a:rPr lang="en-US" sz="2000" dirty="0" smtClean="0">
                <a:solidFill>
                  <a:srgbClr val="696D6F"/>
                </a:solidFill>
                <a:latin typeface="Arial" charset="0"/>
                <a:ea typeface="ＭＳ Ｐゴシック" pitchFamily="34" charset="-128"/>
              </a:rPr>
              <a:t> </a:t>
            </a:r>
            <a:endParaRPr lang="en-GB" sz="2000" dirty="0">
              <a:solidFill>
                <a:srgbClr val="696D6F"/>
              </a:solidFill>
              <a:latin typeface="Arial" charset="0"/>
              <a:ea typeface="ＭＳ Ｐゴシック" pitchFamily="34" charset="-128"/>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GB" altLang="en-US" smtClean="0"/>
          </a:p>
        </p:txBody>
      </p:sp>
      <p:sp>
        <p:nvSpPr>
          <p:cNvPr id="4099" name="Rectangle 3"/>
          <p:cNvSpPr>
            <a:spLocks noGrp="1" noChangeArrowheads="1"/>
          </p:cNvSpPr>
          <p:nvPr>
            <p:ph type="body" idx="1"/>
          </p:nvPr>
        </p:nvSpPr>
        <p:spPr>
          <a:xfrm>
            <a:off x="468313" y="1628775"/>
            <a:ext cx="8229600" cy="4525963"/>
          </a:xfrm>
        </p:spPr>
        <p:txBody>
          <a:bodyPr/>
          <a:lstStyle/>
          <a:p>
            <a:pPr>
              <a:buFontTx/>
              <a:buNone/>
            </a:pPr>
            <a:r>
              <a:rPr lang="en-GB" altLang="en-US" sz="4800" smtClean="0"/>
              <a:t>       </a:t>
            </a:r>
          </a:p>
          <a:p>
            <a:pPr>
              <a:buFontTx/>
              <a:buNone/>
            </a:pPr>
            <a:r>
              <a:rPr lang="en-GB" altLang="en-US" sz="4800" smtClean="0"/>
              <a:t>                Questions?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7"/>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4099" name="Picture 6"/>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88350" y="0"/>
            <a:ext cx="755650" cy="10175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100" name="Rectangle 1"/>
          <p:cNvSpPr>
            <a:spLocks noChangeArrowheads="1"/>
          </p:cNvSpPr>
          <p:nvPr/>
        </p:nvSpPr>
        <p:spPr bwMode="auto">
          <a:xfrm>
            <a:off x="827088" y="1268413"/>
            <a:ext cx="7939087" cy="5170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400" smtClean="0">
                <a:solidFill>
                  <a:srgbClr val="000000"/>
                </a:solidFill>
              </a:rPr>
              <a:t>EU Energy Performance in Buildings Directive – National Calculation Methodology</a:t>
            </a:r>
          </a:p>
          <a:p>
            <a:pPr lvl="1" eaLnBrk="1" hangingPunct="1">
              <a:buFont typeface="Arial" charset="0"/>
              <a:buChar char="•"/>
            </a:pPr>
            <a:r>
              <a:rPr lang="en-GB" altLang="en-US" sz="2400" smtClean="0">
                <a:solidFill>
                  <a:srgbClr val="000000"/>
                </a:solidFill>
              </a:rPr>
              <a:t>SAP</a:t>
            </a:r>
          </a:p>
          <a:p>
            <a:pPr lvl="1" eaLnBrk="1" hangingPunct="1">
              <a:buFont typeface="Arial" charset="0"/>
              <a:buChar char="•"/>
            </a:pPr>
            <a:r>
              <a:rPr lang="en-GB" altLang="en-US" sz="2400" smtClean="0">
                <a:solidFill>
                  <a:srgbClr val="000000"/>
                </a:solidFill>
              </a:rPr>
              <a:t>SBEM</a:t>
            </a:r>
          </a:p>
          <a:p>
            <a:pPr eaLnBrk="1" hangingPunct="1">
              <a:buFont typeface="Arial" charset="0"/>
              <a:buChar char="•"/>
            </a:pPr>
            <a:endParaRPr lang="en-GB" altLang="en-US" sz="2400" smtClean="0">
              <a:solidFill>
                <a:srgbClr val="000000"/>
              </a:solidFill>
            </a:endParaRPr>
          </a:p>
          <a:p>
            <a:pPr eaLnBrk="1" hangingPunct="1"/>
            <a:r>
              <a:rPr lang="en-GB" altLang="en-US" sz="2400" smtClean="0">
                <a:solidFill>
                  <a:srgbClr val="000000"/>
                </a:solidFill>
              </a:rPr>
              <a:t>Devolved Building Regulations – target setting </a:t>
            </a:r>
          </a:p>
          <a:p>
            <a:pPr eaLnBrk="1" hangingPunct="1">
              <a:buFont typeface="Arial" charset="0"/>
              <a:buChar char="•"/>
            </a:pPr>
            <a:endParaRPr lang="en-GB" altLang="en-US" sz="2400" smtClean="0">
              <a:solidFill>
                <a:srgbClr val="000000"/>
              </a:solidFill>
            </a:endParaRPr>
          </a:p>
          <a:p>
            <a:pPr eaLnBrk="1" hangingPunct="1"/>
            <a:r>
              <a:rPr lang="en-GB" altLang="en-US" sz="2400" smtClean="0">
                <a:solidFill>
                  <a:srgbClr val="000000"/>
                </a:solidFill>
              </a:rPr>
              <a:t>SAP dependencies – Part L, ECO, Green Deal, NEST, Arbed, WHQS</a:t>
            </a:r>
          </a:p>
          <a:p>
            <a:pPr eaLnBrk="1" hangingPunct="1">
              <a:buFont typeface="Arial" charset="0"/>
              <a:buChar char="•"/>
            </a:pPr>
            <a:endParaRPr lang="en-GB" altLang="en-US" sz="2400" smtClean="0">
              <a:solidFill>
                <a:srgbClr val="000000"/>
              </a:solidFill>
            </a:endParaRPr>
          </a:p>
          <a:p>
            <a:pPr eaLnBrk="1" hangingPunct="1"/>
            <a:r>
              <a:rPr lang="en-GB" altLang="en-US" sz="2400" smtClean="0">
                <a:solidFill>
                  <a:srgbClr val="000000"/>
                </a:solidFill>
              </a:rPr>
              <a:t>SAP fit for purpose?</a:t>
            </a:r>
          </a:p>
          <a:p>
            <a:pPr lvl="1" eaLnBrk="1" hangingPunct="1">
              <a:buFont typeface="Arial" charset="0"/>
              <a:buChar char="•"/>
            </a:pPr>
            <a:r>
              <a:rPr lang="en-GB" altLang="en-US" sz="2400" smtClean="0">
                <a:solidFill>
                  <a:srgbClr val="000000"/>
                </a:solidFill>
              </a:rPr>
              <a:t>New dwellings</a:t>
            </a:r>
          </a:p>
          <a:p>
            <a:pPr lvl="1" eaLnBrk="1" hangingPunct="1">
              <a:buFont typeface="Arial" charset="0"/>
              <a:buChar char="•"/>
            </a:pPr>
            <a:r>
              <a:rPr lang="en-GB" altLang="en-US" sz="2400" smtClean="0">
                <a:solidFill>
                  <a:srgbClr val="000000"/>
                </a:solidFill>
              </a:rPr>
              <a:t>Existing stock</a:t>
            </a:r>
          </a:p>
          <a:p>
            <a:pPr eaLnBrk="1" hangingPunct="1">
              <a:buFont typeface="Arial" charset="0"/>
              <a:buChar char="•"/>
            </a:pPr>
            <a:endParaRPr lang="en-GB" altLang="en-US" smtClean="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7"/>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123" name="Picture 6"/>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88350" y="0"/>
            <a:ext cx="755650" cy="10175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124" name="Picture 2" descr="Heritage Cottage"/>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31913" y="1341438"/>
            <a:ext cx="6048375" cy="38957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6" name="Picture 7"/>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6147" name="Picture 6"/>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88350" y="0"/>
            <a:ext cx="755650" cy="10175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148" name="Rectangle 1"/>
          <p:cNvSpPr>
            <a:spLocks noChangeArrowheads="1"/>
          </p:cNvSpPr>
          <p:nvPr/>
        </p:nvSpPr>
        <p:spPr bwMode="auto">
          <a:xfrm>
            <a:off x="827088" y="1268413"/>
            <a:ext cx="7939087" cy="25860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400" smtClean="0">
                <a:solidFill>
                  <a:srgbClr val="000000"/>
                </a:solidFill>
              </a:rPr>
              <a:t>Part L 2014 changes Wales</a:t>
            </a:r>
          </a:p>
          <a:p>
            <a:pPr lvl="1" eaLnBrk="1" hangingPunct="1">
              <a:buFont typeface="Arial" charset="0"/>
              <a:buChar char="•"/>
            </a:pPr>
            <a:r>
              <a:rPr lang="en-GB" altLang="en-US" sz="2400" smtClean="0">
                <a:solidFill>
                  <a:srgbClr val="000000"/>
                </a:solidFill>
              </a:rPr>
              <a:t>SAP Wales update</a:t>
            </a:r>
          </a:p>
          <a:p>
            <a:pPr lvl="1" eaLnBrk="1" hangingPunct="1">
              <a:buFont typeface="Arial" charset="0"/>
              <a:buChar char="•"/>
            </a:pPr>
            <a:r>
              <a:rPr lang="en-GB" altLang="en-US" sz="2400" smtClean="0">
                <a:solidFill>
                  <a:srgbClr val="000000"/>
                </a:solidFill>
              </a:rPr>
              <a:t>SAP Differences with England</a:t>
            </a:r>
          </a:p>
          <a:p>
            <a:pPr eaLnBrk="1" hangingPunct="1">
              <a:buFont typeface="Arial" charset="0"/>
              <a:buChar char="•"/>
            </a:pPr>
            <a:endParaRPr lang="en-GB" altLang="en-US" sz="2400" smtClean="0">
              <a:solidFill>
                <a:srgbClr val="000000"/>
              </a:solidFill>
            </a:endParaRPr>
          </a:p>
          <a:p>
            <a:pPr eaLnBrk="1" hangingPunct="1"/>
            <a:r>
              <a:rPr lang="en-GB" altLang="en-US" sz="2400" smtClean="0">
                <a:solidFill>
                  <a:srgbClr val="000000"/>
                </a:solidFill>
              </a:rPr>
              <a:t>NHBC small builder guidance for Wales </a:t>
            </a:r>
          </a:p>
          <a:p>
            <a:pPr eaLnBrk="1" hangingPunct="1">
              <a:buFont typeface="Arial" charset="0"/>
              <a:buChar char="•"/>
            </a:pPr>
            <a:endParaRPr lang="en-GB" altLang="en-US" sz="2400" smtClean="0">
              <a:solidFill>
                <a:srgbClr val="000000"/>
              </a:solidFill>
            </a:endParaRPr>
          </a:p>
          <a:p>
            <a:pPr eaLnBrk="1" hangingPunct="1">
              <a:buFont typeface="Arial" charset="0"/>
              <a:buChar char="•"/>
            </a:pPr>
            <a:endParaRPr lang="en-GB" altLang="en-US" smtClean="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0" name="Picture 7"/>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171" name="Picture 6"/>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88350" y="0"/>
            <a:ext cx="755650" cy="10175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076" name="Rectangle 1"/>
          <p:cNvSpPr>
            <a:spLocks noChangeArrowheads="1"/>
          </p:cNvSpPr>
          <p:nvPr/>
        </p:nvSpPr>
        <p:spPr bwMode="auto">
          <a:xfrm>
            <a:off x="827088" y="1268413"/>
            <a:ext cx="7939087" cy="4986337"/>
          </a:xfrm>
          <a:prstGeom prst="rect">
            <a:avLst/>
          </a:prstGeom>
          <a:noFill/>
          <a:ln w="9525">
            <a:noFill/>
            <a:miter lim="800000"/>
            <a:headEnd/>
            <a:tailEnd/>
          </a:ln>
        </p:spPr>
        <p:txBody>
          <a:bodyPr>
            <a:spAutoFit/>
          </a:bodyPr>
          <a:lstStyle/>
          <a:p>
            <a:pPr marL="285750" indent="-285750">
              <a:defRPr/>
            </a:pPr>
            <a:r>
              <a:rPr lang="en-GB" sz="2400" dirty="0">
                <a:solidFill>
                  <a:srgbClr val="000000"/>
                </a:solidFill>
                <a:latin typeface="Arial" charset="0"/>
              </a:rPr>
              <a:t>Wales non energy issues</a:t>
            </a:r>
          </a:p>
          <a:p>
            <a:pPr marL="742950" lvl="1" indent="-285750">
              <a:buFont typeface="Arial" pitchFamily="34" charset="0"/>
              <a:buChar char="•"/>
              <a:defRPr/>
            </a:pPr>
            <a:endParaRPr lang="en-GB" sz="2400" dirty="0">
              <a:solidFill>
                <a:srgbClr val="000000"/>
              </a:solidFill>
              <a:latin typeface="Arial" charset="0"/>
            </a:endParaRPr>
          </a:p>
          <a:p>
            <a:pPr marL="742950" lvl="1" indent="-285750">
              <a:buFont typeface="Arial" pitchFamily="34" charset="0"/>
              <a:buChar char="•"/>
              <a:defRPr/>
            </a:pPr>
            <a:r>
              <a:rPr lang="en-GB" sz="2400" dirty="0">
                <a:solidFill>
                  <a:srgbClr val="000000"/>
                </a:solidFill>
                <a:latin typeface="Arial" charset="0"/>
              </a:rPr>
              <a:t>TAN22 planning policy review</a:t>
            </a:r>
          </a:p>
          <a:p>
            <a:pPr marL="742950" lvl="1" indent="-285750">
              <a:buFont typeface="Arial" pitchFamily="34" charset="0"/>
              <a:buChar char="•"/>
              <a:defRPr/>
            </a:pPr>
            <a:endParaRPr lang="en-GB" sz="2400" dirty="0">
              <a:solidFill>
                <a:srgbClr val="000000"/>
              </a:solidFill>
              <a:latin typeface="Arial" charset="0"/>
            </a:endParaRPr>
          </a:p>
          <a:p>
            <a:pPr marL="742950" lvl="1" indent="-285750">
              <a:buFont typeface="Arial" pitchFamily="34" charset="0"/>
              <a:buChar char="•"/>
              <a:defRPr/>
            </a:pPr>
            <a:r>
              <a:rPr lang="en-GB" sz="2400" dirty="0">
                <a:solidFill>
                  <a:srgbClr val="000000"/>
                </a:solidFill>
                <a:latin typeface="Arial" charset="0"/>
              </a:rPr>
              <a:t>Building regulations review topics 2015</a:t>
            </a:r>
          </a:p>
          <a:p>
            <a:pPr lvl="2">
              <a:defRPr/>
            </a:pPr>
            <a:r>
              <a:rPr lang="en-GB" dirty="0">
                <a:solidFill>
                  <a:srgbClr val="000000"/>
                </a:solidFill>
                <a:latin typeface="Arial" charset="0"/>
              </a:rPr>
              <a:t>Materials: sourcing, and life cycle impact;</a:t>
            </a:r>
            <a:endParaRPr lang="en-GB" sz="1200" dirty="0">
              <a:solidFill>
                <a:srgbClr val="000000"/>
              </a:solidFill>
              <a:latin typeface="Arial" charset="0"/>
            </a:endParaRPr>
          </a:p>
          <a:p>
            <a:pPr>
              <a:defRPr/>
            </a:pPr>
            <a:r>
              <a:rPr lang="en-GB" dirty="0">
                <a:solidFill>
                  <a:srgbClr val="000000"/>
                </a:solidFill>
                <a:latin typeface="Arial" charset="0"/>
              </a:rPr>
              <a:t>	Acoustic performance;</a:t>
            </a:r>
            <a:endParaRPr lang="en-GB" sz="1200" dirty="0">
              <a:solidFill>
                <a:srgbClr val="000000"/>
              </a:solidFill>
              <a:latin typeface="Arial" charset="0"/>
            </a:endParaRPr>
          </a:p>
          <a:p>
            <a:pPr>
              <a:defRPr/>
            </a:pPr>
            <a:r>
              <a:rPr lang="en-GB" dirty="0">
                <a:solidFill>
                  <a:srgbClr val="000000"/>
                </a:solidFill>
                <a:latin typeface="Arial" charset="0"/>
              </a:rPr>
              <a:t>	Information provision to the end user;</a:t>
            </a:r>
            <a:endParaRPr lang="en-GB" sz="1200" dirty="0">
              <a:solidFill>
                <a:srgbClr val="000000"/>
              </a:solidFill>
              <a:latin typeface="Arial" charset="0"/>
            </a:endParaRPr>
          </a:p>
          <a:p>
            <a:pPr>
              <a:defRPr/>
            </a:pPr>
            <a:r>
              <a:rPr lang="en-GB" dirty="0">
                <a:solidFill>
                  <a:srgbClr val="000000"/>
                </a:solidFill>
                <a:latin typeface="Arial" charset="0"/>
              </a:rPr>
              <a:t>	Energy efficiency (2016);</a:t>
            </a:r>
            <a:endParaRPr lang="en-GB" sz="1200" dirty="0">
              <a:solidFill>
                <a:srgbClr val="000000"/>
              </a:solidFill>
              <a:latin typeface="Arial" charset="0"/>
            </a:endParaRPr>
          </a:p>
          <a:p>
            <a:pPr>
              <a:defRPr/>
            </a:pPr>
            <a:r>
              <a:rPr lang="en-GB" dirty="0">
                <a:solidFill>
                  <a:srgbClr val="000000"/>
                </a:solidFill>
                <a:latin typeface="Arial" charset="0"/>
              </a:rPr>
              <a:t>	Lighting (2016);</a:t>
            </a:r>
            <a:endParaRPr lang="en-GB" sz="1200" dirty="0">
              <a:solidFill>
                <a:srgbClr val="000000"/>
              </a:solidFill>
              <a:latin typeface="Arial" charset="0"/>
            </a:endParaRPr>
          </a:p>
          <a:p>
            <a:pPr>
              <a:defRPr/>
            </a:pPr>
            <a:r>
              <a:rPr lang="en-GB" dirty="0">
                <a:solidFill>
                  <a:srgbClr val="000000"/>
                </a:solidFill>
                <a:latin typeface="Arial" charset="0"/>
              </a:rPr>
              <a:t>	Residential Security</a:t>
            </a:r>
            <a:endParaRPr lang="en-GB" sz="1200" dirty="0">
              <a:solidFill>
                <a:srgbClr val="000000"/>
              </a:solidFill>
              <a:latin typeface="Arial" charset="0"/>
            </a:endParaRPr>
          </a:p>
          <a:p>
            <a:pPr marL="742950" lvl="1" indent="-285750">
              <a:buFont typeface="Arial" pitchFamily="34" charset="0"/>
              <a:buChar char="•"/>
              <a:defRPr/>
            </a:pPr>
            <a:endParaRPr lang="en-GB" sz="2400" dirty="0">
              <a:solidFill>
                <a:srgbClr val="000000"/>
              </a:solidFill>
              <a:latin typeface="Arial" charset="0"/>
            </a:endParaRPr>
          </a:p>
          <a:p>
            <a:pPr marL="742950" lvl="1" indent="-285750">
              <a:buFont typeface="Arial" pitchFamily="34" charset="0"/>
              <a:buChar char="•"/>
              <a:defRPr/>
            </a:pPr>
            <a:r>
              <a:rPr lang="en-GB" sz="2400" dirty="0">
                <a:solidFill>
                  <a:srgbClr val="000000"/>
                </a:solidFill>
                <a:latin typeface="Arial" charset="0"/>
              </a:rPr>
              <a:t>Funding policy review </a:t>
            </a:r>
          </a:p>
          <a:p>
            <a:pPr marL="285750" indent="-285750">
              <a:buFont typeface="Arial" charset="0"/>
              <a:buChar char="•"/>
              <a:defRPr/>
            </a:pPr>
            <a:endParaRPr lang="en-GB" sz="2400" dirty="0">
              <a:solidFill>
                <a:srgbClr val="000000"/>
              </a:solidFill>
              <a:latin typeface="Arial" charset="0"/>
            </a:endParaRPr>
          </a:p>
          <a:p>
            <a:pPr marL="285750" indent="-285750">
              <a:buFont typeface="Arial" charset="0"/>
              <a:buChar char="•"/>
              <a:defRPr/>
            </a:pPr>
            <a:endParaRPr lang="en-GB"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7"/>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195" name="Picture 6"/>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88350" y="0"/>
            <a:ext cx="755650" cy="10175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8196" name="Rectangle 1"/>
          <p:cNvSpPr>
            <a:spLocks noChangeArrowheads="1"/>
          </p:cNvSpPr>
          <p:nvPr/>
        </p:nvSpPr>
        <p:spPr bwMode="auto">
          <a:xfrm>
            <a:off x="827088" y="1268413"/>
            <a:ext cx="7939087" cy="5170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400" smtClean="0">
                <a:solidFill>
                  <a:srgbClr val="000000"/>
                </a:solidFill>
              </a:rPr>
              <a:t>Part L – Where next for Wales</a:t>
            </a:r>
          </a:p>
          <a:p>
            <a:pPr lvl="1" eaLnBrk="1" hangingPunct="1">
              <a:buFont typeface="Arial" charset="0"/>
              <a:buChar char="•"/>
            </a:pPr>
            <a:endParaRPr lang="en-GB" altLang="en-US" sz="2400" smtClean="0">
              <a:solidFill>
                <a:srgbClr val="000000"/>
              </a:solidFill>
            </a:endParaRPr>
          </a:p>
          <a:p>
            <a:pPr lvl="1" eaLnBrk="1" hangingPunct="1">
              <a:buFont typeface="Arial" charset="0"/>
              <a:buChar char="•"/>
            </a:pPr>
            <a:r>
              <a:rPr lang="en-GB" altLang="en-US" sz="2400" smtClean="0">
                <a:solidFill>
                  <a:srgbClr val="000000"/>
                </a:solidFill>
              </a:rPr>
              <a:t>England route clear Zero Carbon in 2016</a:t>
            </a:r>
          </a:p>
          <a:p>
            <a:pPr lvl="1" eaLnBrk="1" hangingPunct="1">
              <a:buFont typeface="Arial" charset="0"/>
              <a:buChar char="•"/>
            </a:pPr>
            <a:r>
              <a:rPr lang="en-GB" altLang="en-US" sz="2400" smtClean="0">
                <a:solidFill>
                  <a:srgbClr val="000000"/>
                </a:solidFill>
              </a:rPr>
              <a:t>Infrastructure Bill – Carbon offsetting potential for Wales</a:t>
            </a:r>
          </a:p>
          <a:p>
            <a:pPr lvl="1" eaLnBrk="1" hangingPunct="1">
              <a:buFont typeface="Arial" charset="0"/>
              <a:buChar char="•"/>
            </a:pPr>
            <a:r>
              <a:rPr lang="en-GB" altLang="en-US" sz="2400" smtClean="0">
                <a:solidFill>
                  <a:srgbClr val="000000"/>
                </a:solidFill>
              </a:rPr>
              <a:t>Is reliance on natural ventilation still the benchmark?</a:t>
            </a:r>
          </a:p>
          <a:p>
            <a:pPr lvl="1" eaLnBrk="1" hangingPunct="1">
              <a:buFont typeface="Arial" charset="0"/>
              <a:buChar char="•"/>
            </a:pPr>
            <a:r>
              <a:rPr lang="en-GB" altLang="en-US" sz="2400" smtClean="0">
                <a:solidFill>
                  <a:srgbClr val="000000"/>
                </a:solidFill>
              </a:rPr>
              <a:t>Are we confident about increasing airtightness and reliance on technology e.g.MVHR</a:t>
            </a:r>
          </a:p>
          <a:p>
            <a:pPr lvl="1" eaLnBrk="1" hangingPunct="1">
              <a:buFont typeface="Arial" charset="0"/>
              <a:buChar char="•"/>
            </a:pPr>
            <a:r>
              <a:rPr lang="en-GB" altLang="en-US" sz="2400" smtClean="0">
                <a:solidFill>
                  <a:srgbClr val="000000"/>
                </a:solidFill>
              </a:rPr>
              <a:t>Review to commence 2015/16</a:t>
            </a:r>
          </a:p>
          <a:p>
            <a:pPr lvl="1" eaLnBrk="1" hangingPunct="1">
              <a:buFont typeface="Arial" charset="0"/>
              <a:buChar char="•"/>
            </a:pPr>
            <a:endParaRPr lang="en-GB" altLang="en-US" sz="2400" smtClean="0">
              <a:solidFill>
                <a:srgbClr val="000000"/>
              </a:solidFill>
            </a:endParaRPr>
          </a:p>
          <a:p>
            <a:pPr eaLnBrk="1" hangingPunct="1"/>
            <a:r>
              <a:rPr lang="en-GB" altLang="en-US" sz="2400" smtClean="0">
                <a:solidFill>
                  <a:srgbClr val="000000"/>
                </a:solidFill>
              </a:rPr>
              <a:t>Future proofing/adaptation issues </a:t>
            </a:r>
          </a:p>
          <a:p>
            <a:pPr eaLnBrk="1" hangingPunct="1">
              <a:buFont typeface="Arial" charset="0"/>
              <a:buChar char="•"/>
            </a:pPr>
            <a:endParaRPr lang="en-GB" altLang="en-US" sz="2400" smtClean="0">
              <a:solidFill>
                <a:srgbClr val="000000"/>
              </a:solidFill>
            </a:endParaRPr>
          </a:p>
          <a:p>
            <a:pPr eaLnBrk="1" hangingPunct="1">
              <a:buFont typeface="Arial" charset="0"/>
              <a:buChar char="•"/>
            </a:pPr>
            <a:endParaRPr lang="en-GB" altLang="en-US" smtClean="0">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cc_ppt_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ster">
  <a:themeElements>
    <a:clrScheme name="DECC">
      <a:dk1>
        <a:sysClr val="windowText" lastClr="000000"/>
      </a:dk1>
      <a:lt1>
        <a:sysClr val="window" lastClr="FFFFFF"/>
      </a:lt1>
      <a:dk2>
        <a:srgbClr val="005ABB"/>
      </a:dk2>
      <a:lt2>
        <a:srgbClr val="CCDEF1"/>
      </a:lt2>
      <a:accent1>
        <a:srgbClr val="00AEEF"/>
      </a:accent1>
      <a:accent2>
        <a:srgbClr val="83389B"/>
      </a:accent2>
      <a:accent3>
        <a:srgbClr val="AC1A2F"/>
      </a:accent3>
      <a:accent4>
        <a:srgbClr val="EF8200"/>
      </a:accent4>
      <a:accent5>
        <a:srgbClr val="9C9A00"/>
      </a:accent5>
      <a:accent6>
        <a:srgbClr val="0065A2"/>
      </a:accent6>
      <a:hlink>
        <a:srgbClr val="0065A2"/>
      </a:hlink>
      <a:folHlink>
        <a:srgbClr val="83389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ZCH-PowerPoint-Template">
  <a:themeElements>
    <a:clrScheme name="Zero Carbon Hub">
      <a:dk1>
        <a:srgbClr val="696D6F"/>
      </a:dk1>
      <a:lt1>
        <a:sysClr val="window" lastClr="FFFFFF"/>
      </a:lt1>
      <a:dk2>
        <a:srgbClr val="696D6F"/>
      </a:dk2>
      <a:lt2>
        <a:srgbClr val="FFFFFF"/>
      </a:lt2>
      <a:accent1>
        <a:srgbClr val="8ABD24"/>
      </a:accent1>
      <a:accent2>
        <a:srgbClr val="489C60"/>
      </a:accent2>
      <a:accent3>
        <a:srgbClr val="E8E349"/>
      </a:accent3>
      <a:accent4>
        <a:srgbClr val="66A8D8"/>
      </a:accent4>
      <a:accent5>
        <a:srgbClr val="EE8A54"/>
      </a:accent5>
      <a:accent6>
        <a:srgbClr val="C15B1C"/>
      </a:accent6>
      <a:hlink>
        <a:srgbClr val="8ABD24"/>
      </a:hlink>
      <a:folHlink>
        <a:srgbClr val="8ABD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decc_ppt_template</Template>
  <TotalTime>2373</TotalTime>
  <Words>2766</Words>
  <Application>Microsoft Office PowerPoint</Application>
  <PresentationFormat>On-screen Show (4:3)</PresentationFormat>
  <Paragraphs>485</Paragraphs>
  <Slides>48</Slides>
  <Notes>26</Notes>
  <HiddenSlides>0</HiddenSlides>
  <MMClips>0</MMClips>
  <ScaleCrop>false</ScaleCrop>
  <HeadingPairs>
    <vt:vector size="4" baseType="variant">
      <vt:variant>
        <vt:lpstr>Design Template</vt:lpstr>
      </vt:variant>
      <vt:variant>
        <vt:i4>15</vt:i4>
      </vt:variant>
      <vt:variant>
        <vt:lpstr>Slide Titles</vt:lpstr>
      </vt:variant>
      <vt:variant>
        <vt:i4>48</vt:i4>
      </vt:variant>
    </vt:vector>
  </HeadingPairs>
  <TitlesOfParts>
    <vt:vector size="63" baseType="lpstr">
      <vt:lpstr>decc_ppt_template</vt:lpstr>
      <vt:lpstr>Office Theme</vt:lpstr>
      <vt:lpstr>Master</vt:lpstr>
      <vt:lpstr>ZCH-PowerPoint-Template</vt:lpstr>
      <vt:lpstr>2_Default Design</vt:lpstr>
      <vt:lpstr>Default Design</vt:lpstr>
      <vt:lpstr>1_Default Design</vt:lpstr>
      <vt:lpstr>3_Default Design</vt:lpstr>
      <vt:lpstr>4_Default Design</vt:lpstr>
      <vt:lpstr>5_Default Design</vt:lpstr>
      <vt:lpstr>6_Default Design</vt:lpstr>
      <vt:lpstr>7_Default Design</vt:lpstr>
      <vt:lpstr>8_Default Design</vt:lpstr>
      <vt:lpstr>9_Default Design</vt:lpstr>
      <vt:lpstr>10_Default Design</vt:lpstr>
      <vt:lpstr>Slide 1</vt:lpstr>
      <vt:lpstr>Slide 2</vt:lpstr>
      <vt:lpstr>Slide 3</vt:lpstr>
      <vt:lpstr>Slide 4</vt:lpstr>
      <vt:lpstr>Slide 5</vt:lpstr>
      <vt:lpstr>Slide 6</vt:lpstr>
      <vt:lpstr>Slide 7</vt:lpstr>
      <vt:lpstr>Slide 8</vt:lpstr>
      <vt:lpstr>Slide 9</vt:lpstr>
      <vt:lpstr>Slide 10</vt:lpstr>
      <vt:lpstr>SAP 2015 – Kick-off Cardiff</vt:lpstr>
      <vt:lpstr>Outline</vt:lpstr>
      <vt:lpstr>Slide 13</vt:lpstr>
      <vt:lpstr>Slide 14</vt:lpstr>
      <vt:lpstr>Slide 15</vt:lpstr>
      <vt:lpstr>Process after that….  * Produce Technical Working Papers and draft submission * Clear with SAPSIG * Clear with senior officials and Chief Scientific Advisor * Put submission to Ministers and write round to other Ministers in other Government Departments * Start public consultation    Timings are election dependent – consultation will be after election  </vt:lpstr>
      <vt:lpstr>Process for prioritisation</vt:lpstr>
      <vt:lpstr>Let’s compare to what we said in 2012 consultation </vt:lpstr>
      <vt:lpstr>Areas not covered this time</vt:lpstr>
      <vt:lpstr>Areas not covered this time</vt:lpstr>
      <vt:lpstr>Areas that SAPSIG are looking at</vt:lpstr>
      <vt:lpstr>Areas we propose reviewing</vt:lpstr>
      <vt:lpstr>Conclusion</vt:lpstr>
      <vt:lpstr>Discussion on next steps</vt:lpstr>
      <vt:lpstr>Definition</vt:lpstr>
      <vt:lpstr>Slide 26</vt:lpstr>
      <vt:lpstr>Slide 27</vt:lpstr>
      <vt:lpstr>Slide 28</vt:lpstr>
      <vt:lpstr>Zero Carbon Hub &amp; The performance gap</vt:lpstr>
      <vt:lpstr>Overview</vt:lpstr>
      <vt:lpstr>Performance gap</vt:lpstr>
      <vt:lpstr>Ambition - Carbon Compliance report, Recommendation 4a: </vt:lpstr>
      <vt:lpstr>Interim Progress Report</vt:lpstr>
      <vt:lpstr>Evidence Review Report</vt:lpstr>
      <vt:lpstr>Evidence Review Report – prioritising issues</vt:lpstr>
      <vt:lpstr>Examples</vt:lpstr>
      <vt:lpstr>Slide 37</vt:lpstr>
      <vt:lpstr>Slide 38</vt:lpstr>
      <vt:lpstr>SAP Questionaires &amp; Audits</vt:lpstr>
      <vt:lpstr>As-Built SAP evidence </vt:lpstr>
      <vt:lpstr>Understanding &amp; Knowledge within Design Team</vt:lpstr>
      <vt:lpstr>Slide 42</vt:lpstr>
      <vt:lpstr>Slide 43</vt:lpstr>
      <vt:lpstr>End of Term Report</vt:lpstr>
      <vt:lpstr>Slide 45</vt:lpstr>
      <vt:lpstr>SAP &amp; Part L Specific Recommendations</vt:lpstr>
      <vt:lpstr>Thank you</vt:lpstr>
      <vt:lpstr>Slide 48</vt:lpstr>
    </vt:vector>
  </TitlesOfParts>
  <Company>DECC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SAP 2015 – Kick-off</dc:title>
  <dc:creator>Witney Neil (Heat &amp; Industry)</dc:creator>
  <cp:lastModifiedBy>Jessica Ainley</cp:lastModifiedBy>
  <cp:revision>45</cp:revision>
  <dcterms:created xsi:type="dcterms:W3CDTF">2015-09-25T10:54:02Z</dcterms:created>
  <dcterms:modified xsi:type="dcterms:W3CDTF">2015-09-25T10:54:18Z</dcterms:modified>
</cp:coreProperties>
</file>